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7" r:id="rId1"/>
  </p:sldMasterIdLst>
  <p:notesMasterIdLst>
    <p:notesMasterId r:id="rId58"/>
  </p:notesMasterIdLst>
  <p:handoutMasterIdLst>
    <p:handoutMasterId r:id="rId59"/>
  </p:handoutMasterIdLst>
  <p:sldIdLst>
    <p:sldId id="503" r:id="rId2"/>
    <p:sldId id="447" r:id="rId3"/>
    <p:sldId id="452" r:id="rId4"/>
    <p:sldId id="454" r:id="rId5"/>
    <p:sldId id="455" r:id="rId6"/>
    <p:sldId id="456" r:id="rId7"/>
    <p:sldId id="457" r:id="rId8"/>
    <p:sldId id="504" r:id="rId9"/>
    <p:sldId id="459" r:id="rId10"/>
    <p:sldId id="460" r:id="rId11"/>
    <p:sldId id="461" r:id="rId12"/>
    <p:sldId id="462" r:id="rId13"/>
    <p:sldId id="463" r:id="rId14"/>
    <p:sldId id="464" r:id="rId15"/>
    <p:sldId id="465" r:id="rId16"/>
    <p:sldId id="466" r:id="rId17"/>
    <p:sldId id="468" r:id="rId18"/>
    <p:sldId id="469" r:id="rId19"/>
    <p:sldId id="470" r:id="rId20"/>
    <p:sldId id="471" r:id="rId21"/>
    <p:sldId id="365" r:id="rId22"/>
    <p:sldId id="351" r:id="rId23"/>
    <p:sldId id="352" r:id="rId24"/>
    <p:sldId id="473" r:id="rId25"/>
    <p:sldId id="474" r:id="rId26"/>
    <p:sldId id="467" r:id="rId27"/>
    <p:sldId id="476" r:id="rId28"/>
    <p:sldId id="477" r:id="rId29"/>
    <p:sldId id="478" r:id="rId30"/>
    <p:sldId id="479" r:id="rId31"/>
    <p:sldId id="480" r:id="rId32"/>
    <p:sldId id="481" r:id="rId33"/>
    <p:sldId id="482" r:id="rId34"/>
    <p:sldId id="475" r:id="rId35"/>
    <p:sldId id="483" r:id="rId36"/>
    <p:sldId id="484" r:id="rId37"/>
    <p:sldId id="488" r:id="rId38"/>
    <p:sldId id="486" r:id="rId39"/>
    <p:sldId id="495" r:id="rId40"/>
    <p:sldId id="487" r:id="rId41"/>
    <p:sldId id="485" r:id="rId42"/>
    <p:sldId id="489" r:id="rId43"/>
    <p:sldId id="509" r:id="rId44"/>
    <p:sldId id="490" r:id="rId45"/>
    <p:sldId id="491" r:id="rId46"/>
    <p:sldId id="492" r:id="rId47"/>
    <p:sldId id="493" r:id="rId48"/>
    <p:sldId id="494" r:id="rId49"/>
    <p:sldId id="256" r:id="rId50"/>
    <p:sldId id="257" r:id="rId51"/>
    <p:sldId id="498" r:id="rId52"/>
    <p:sldId id="499" r:id="rId53"/>
    <p:sldId id="500" r:id="rId54"/>
    <p:sldId id="501" r:id="rId55"/>
    <p:sldId id="502" r:id="rId56"/>
    <p:sldId id="505" r:id="rId57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5BD"/>
    <a:srgbClr val="1F497D"/>
    <a:srgbClr val="326D2F"/>
    <a:srgbClr val="918C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108" d="100"/>
          <a:sy n="108" d="100"/>
        </p:scale>
        <p:origin x="177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82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3154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Admin\AppData\Local\Microsoft\Windows\Temporary%20Internet%20Files\Content.Outlook\IUW7BBVY\&#1057;&#1090;&#1072;&#1090;&#1080;&#1089;&#1090;&#1080;&#1082;&#1072;%20(3)%20(4)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C:\Users\Admin\AppData\Local\Microsoft\Windows\Temporary%20Internet%20Files\Content.Outlook\IUW7BBVY\&#1057;&#1090;&#1072;&#1090;&#1080;&#1089;&#1090;&#1080;&#1082;&#1072;%20(3)%20(4)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535016915205899"/>
          <c:y val="3.6461476798158803E-2"/>
          <c:w val="0.70016782706402603"/>
          <c:h val="0.755798973404187"/>
        </c:manualLayout>
      </c:layout>
      <c:lineChart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Численность исследователей</c:v>
                </c:pt>
              </c:strCache>
            </c:strRef>
          </c:tx>
          <c:spPr>
            <a:ln>
              <a:solidFill>
                <a:schemeClr val="tx1"/>
              </a:solidFill>
              <a:prstDash val="solid"/>
            </a:ln>
          </c:spPr>
          <c:marker>
            <c:symbol val="diamond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Лист1!$B$1:$Y$1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Лист1!$B$2:$Y$2</c:f>
              <c:numCache>
                <c:formatCode>General</c:formatCode>
                <c:ptCount val="24"/>
                <c:pt idx="0">
                  <c:v>804000</c:v>
                </c:pt>
                <c:pt idx="1">
                  <c:v>644900</c:v>
                </c:pt>
                <c:pt idx="2">
                  <c:v>525300</c:v>
                </c:pt>
                <c:pt idx="3">
                  <c:v>518690</c:v>
                </c:pt>
                <c:pt idx="4">
                  <c:v>484800</c:v>
                </c:pt>
                <c:pt idx="5">
                  <c:v>455100</c:v>
                </c:pt>
                <c:pt idx="6">
                  <c:v>417000</c:v>
                </c:pt>
                <c:pt idx="7">
                  <c:v>420200</c:v>
                </c:pt>
                <c:pt idx="8">
                  <c:v>425954</c:v>
                </c:pt>
                <c:pt idx="9">
                  <c:v>422200</c:v>
                </c:pt>
                <c:pt idx="10">
                  <c:v>414700</c:v>
                </c:pt>
                <c:pt idx="11">
                  <c:v>409800</c:v>
                </c:pt>
                <c:pt idx="12">
                  <c:v>401400</c:v>
                </c:pt>
                <c:pt idx="13">
                  <c:v>391121</c:v>
                </c:pt>
                <c:pt idx="14">
                  <c:v>388939</c:v>
                </c:pt>
                <c:pt idx="15">
                  <c:v>392849</c:v>
                </c:pt>
                <c:pt idx="16">
                  <c:v>375804</c:v>
                </c:pt>
                <c:pt idx="17">
                  <c:v>369237</c:v>
                </c:pt>
                <c:pt idx="18">
                  <c:v>368915</c:v>
                </c:pt>
                <c:pt idx="19">
                  <c:v>374746</c:v>
                </c:pt>
                <c:pt idx="20">
                  <c:v>372620</c:v>
                </c:pt>
                <c:pt idx="21">
                  <c:v>369015</c:v>
                </c:pt>
                <c:pt idx="22">
                  <c:v>373905</c:v>
                </c:pt>
                <c:pt idx="23">
                  <c:v>379411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7D-43C6-A324-78F9B33EB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48448"/>
        <c:axId val="203658880"/>
      </c:lineChart>
      <c:lineChart>
        <c:grouping val="standard"/>
        <c:varyColors val="0"/>
        <c:ser>
          <c:idx val="1"/>
          <c:order val="1"/>
          <c:tx>
            <c:strRef>
              <c:f>Лист1!$A$3</c:f>
              <c:strCache>
                <c:ptCount val="1"/>
                <c:pt idx="0">
                  <c:v>Численность аспирантов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val>
            <c:numRef>
              <c:f>Лист1!$B$3:$Y$3</c:f>
              <c:numCache>
                <c:formatCode>General</c:formatCode>
                <c:ptCount val="24"/>
                <c:pt idx="0">
                  <c:v>51900</c:v>
                </c:pt>
                <c:pt idx="1">
                  <c:v>50300</c:v>
                </c:pt>
                <c:pt idx="2">
                  <c:v>53500</c:v>
                </c:pt>
                <c:pt idx="3">
                  <c:v>62317</c:v>
                </c:pt>
                <c:pt idx="4">
                  <c:v>74900</c:v>
                </c:pt>
                <c:pt idx="5">
                  <c:v>88200</c:v>
                </c:pt>
                <c:pt idx="6">
                  <c:v>98400</c:v>
                </c:pt>
                <c:pt idx="7">
                  <c:v>107000</c:v>
                </c:pt>
                <c:pt idx="8">
                  <c:v>117714</c:v>
                </c:pt>
                <c:pt idx="9">
                  <c:v>128400</c:v>
                </c:pt>
                <c:pt idx="10">
                  <c:v>136200</c:v>
                </c:pt>
                <c:pt idx="11">
                  <c:v>140700</c:v>
                </c:pt>
                <c:pt idx="12">
                  <c:v>142700</c:v>
                </c:pt>
                <c:pt idx="13">
                  <c:v>142899</c:v>
                </c:pt>
                <c:pt idx="14">
                  <c:v>146111</c:v>
                </c:pt>
                <c:pt idx="15">
                  <c:v>147719</c:v>
                </c:pt>
                <c:pt idx="16">
                  <c:v>147674</c:v>
                </c:pt>
                <c:pt idx="17">
                  <c:v>154470</c:v>
                </c:pt>
                <c:pt idx="18">
                  <c:v>157437</c:v>
                </c:pt>
                <c:pt idx="19">
                  <c:v>156279</c:v>
                </c:pt>
                <c:pt idx="20">
                  <c:v>146754</c:v>
                </c:pt>
                <c:pt idx="21">
                  <c:v>132002</c:v>
                </c:pt>
                <c:pt idx="22">
                  <c:v>119868</c:v>
                </c:pt>
                <c:pt idx="23">
                  <c:v>109936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7D-43C6-A324-78F9B33EB6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49472"/>
        <c:axId val="203659456"/>
      </c:lineChart>
      <c:catAx>
        <c:axId val="5104844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3658880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03658880"/>
        <c:scaling>
          <c:orientation val="minMax"/>
          <c:max val="100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Численность исследователей, чел.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048448"/>
        <c:crosses val="autoZero"/>
        <c:crossBetween val="midCat"/>
      </c:valAx>
      <c:valAx>
        <c:axId val="203659456"/>
        <c:scaling>
          <c:orientation val="minMax"/>
          <c:max val="17500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Численность аспирантов, чел.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1049472"/>
        <c:crosses val="max"/>
        <c:crossBetween val="between"/>
        <c:majorUnit val="25000"/>
      </c:valAx>
      <c:catAx>
        <c:axId val="51049472"/>
        <c:scaling>
          <c:orientation val="minMax"/>
        </c:scaling>
        <c:delete val="1"/>
        <c:axPos val="t"/>
        <c:majorTickMark val="out"/>
        <c:minorTickMark val="none"/>
        <c:tickLblPos val="nextTo"/>
        <c:crossAx val="203659456"/>
        <c:crosses val="max"/>
        <c:auto val="1"/>
        <c:lblAlgn val="ctr"/>
        <c:lblOffset val="100"/>
        <c:noMultiLvlLbl val="0"/>
      </c:catAx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'[Статистика (3) (4).xlsx]Лист1'!$A$4</c:f>
              <c:strCache>
                <c:ptCount val="1"/>
                <c:pt idx="0">
                  <c:v>Количество аспирантов на 100 исследователей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triangle"/>
            <c:size val="7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cat>
            <c:numRef>
              <c:f>'[Статистика (3) (4).xlsx]Лист1'!$B$1:$Y$1</c:f>
              <c:numCache>
                <c:formatCode>General</c:formatCode>
                <c:ptCount val="24"/>
                <c:pt idx="0">
                  <c:v>1992</c:v>
                </c:pt>
                <c:pt idx="1">
                  <c:v>1993</c:v>
                </c:pt>
                <c:pt idx="2">
                  <c:v>1994</c:v>
                </c:pt>
                <c:pt idx="3">
                  <c:v>1995</c:v>
                </c:pt>
                <c:pt idx="4">
                  <c:v>1996</c:v>
                </c:pt>
                <c:pt idx="5">
                  <c:v>1997</c:v>
                </c:pt>
                <c:pt idx="6">
                  <c:v>1998</c:v>
                </c:pt>
                <c:pt idx="7">
                  <c:v>1999</c:v>
                </c:pt>
                <c:pt idx="8">
                  <c:v>2000</c:v>
                </c:pt>
                <c:pt idx="9">
                  <c:v>2001</c:v>
                </c:pt>
                <c:pt idx="10">
                  <c:v>2002</c:v>
                </c:pt>
                <c:pt idx="11">
                  <c:v>2003</c:v>
                </c:pt>
                <c:pt idx="12">
                  <c:v>2004</c:v>
                </c:pt>
                <c:pt idx="13">
                  <c:v>2005</c:v>
                </c:pt>
                <c:pt idx="14">
                  <c:v>2006</c:v>
                </c:pt>
                <c:pt idx="15">
                  <c:v>2007</c:v>
                </c:pt>
                <c:pt idx="16">
                  <c:v>2008</c:v>
                </c:pt>
                <c:pt idx="17">
                  <c:v>2009</c:v>
                </c:pt>
                <c:pt idx="18">
                  <c:v>2010</c:v>
                </c:pt>
                <c:pt idx="19">
                  <c:v>2011</c:v>
                </c:pt>
                <c:pt idx="20">
                  <c:v>2012</c:v>
                </c:pt>
                <c:pt idx="21">
                  <c:v>2013</c:v>
                </c:pt>
                <c:pt idx="22">
                  <c:v>2014</c:v>
                </c:pt>
                <c:pt idx="23">
                  <c:v>2015</c:v>
                </c:pt>
              </c:numCache>
            </c:numRef>
          </c:cat>
          <c:val>
            <c:numRef>
              <c:f>'[Статистика (3) (4).xlsx]Лист1'!$B$4:$Y$4</c:f>
              <c:numCache>
                <c:formatCode>0.0</c:formatCode>
                <c:ptCount val="24"/>
                <c:pt idx="0">
                  <c:v>6.455223880597015</c:v>
                </c:pt>
                <c:pt idx="1">
                  <c:v>7.7996588618390454</c:v>
                </c:pt>
                <c:pt idx="2">
                  <c:v>10.184656386826569</c:v>
                </c:pt>
                <c:pt idx="3">
                  <c:v>12.01430526904317</c:v>
                </c:pt>
                <c:pt idx="4">
                  <c:v>15.4496699669967</c:v>
                </c:pt>
                <c:pt idx="5">
                  <c:v>19.380355965721819</c:v>
                </c:pt>
                <c:pt idx="6">
                  <c:v>23.597122302158279</c:v>
                </c:pt>
                <c:pt idx="7">
                  <c:v>25.464064731080441</c:v>
                </c:pt>
                <c:pt idx="8">
                  <c:v>27.6353784680975</c:v>
                </c:pt>
                <c:pt idx="9">
                  <c:v>30.412126954050208</c:v>
                </c:pt>
                <c:pt idx="10">
                  <c:v>32.843019049915597</c:v>
                </c:pt>
                <c:pt idx="11">
                  <c:v>34.333821376281087</c:v>
                </c:pt>
                <c:pt idx="12">
                  <c:v>35.550572994519179</c:v>
                </c:pt>
                <c:pt idx="13">
                  <c:v>36.53575236307946</c:v>
                </c:pt>
                <c:pt idx="14">
                  <c:v>37.566559280504151</c:v>
                </c:pt>
                <c:pt idx="15">
                  <c:v>37.60197938648183</c:v>
                </c:pt>
                <c:pt idx="16">
                  <c:v>39.295483816031762</c:v>
                </c:pt>
                <c:pt idx="17">
                  <c:v>41.834919035741272</c:v>
                </c:pt>
                <c:pt idx="18">
                  <c:v>42.675684100673593</c:v>
                </c:pt>
                <c:pt idx="19">
                  <c:v>41.702646592625413</c:v>
                </c:pt>
                <c:pt idx="20">
                  <c:v>39.384359400998292</c:v>
                </c:pt>
                <c:pt idx="21">
                  <c:v>35.77144560519212</c:v>
                </c:pt>
                <c:pt idx="22">
                  <c:v>32.058410558831802</c:v>
                </c:pt>
                <c:pt idx="23">
                  <c:v>28.975438245069238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E07-4F34-BC21-1686F5ACF5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58688"/>
        <c:axId val="203784768"/>
      </c:lineChart>
      <c:catAx>
        <c:axId val="51058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Год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203784768"/>
        <c:crosses val="autoZero"/>
        <c:auto val="1"/>
        <c:lblAlgn val="ctr"/>
        <c:lblOffset val="100"/>
        <c:tickLblSkip val="2"/>
        <c:tickMarkSkip val="1"/>
        <c:noMultiLvlLbl val="0"/>
      </c:catAx>
      <c:valAx>
        <c:axId val="203784768"/>
        <c:scaling>
          <c:orientation val="minMax"/>
          <c:max val="5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ru-RU"/>
                  <a:t>Количество аспирантов на 100 исследователей, чел.</a:t>
                </a:r>
              </a:p>
            </c:rich>
          </c:tx>
          <c:overlay val="0"/>
        </c:title>
        <c:numFmt formatCode="0.0" sourceLinked="1"/>
        <c:majorTickMark val="out"/>
        <c:minorTickMark val="none"/>
        <c:tickLblPos val="nextTo"/>
        <c:crossAx val="51058688"/>
        <c:crosses val="autoZero"/>
        <c:crossBetween val="midCat"/>
      </c:valAx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0.21123</cdr:x>
      <cdr:y>0.74631</cdr:y>
    </cdr:from>
    <cdr:to>
      <cdr:x>0.23929</cdr:x>
      <cdr:y>0.81034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2076" y="2886075"/>
          <a:ext cx="1809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  <cdr:relSizeAnchor xmlns:cdr="http://schemas.openxmlformats.org/drawingml/2006/chartDrawing">
    <cdr:from>
      <cdr:x>0.16559</cdr:x>
      <cdr:y>0.18227</cdr:y>
    </cdr:from>
    <cdr:to>
      <cdr:x>0.21543</cdr:x>
      <cdr:y>0.26108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981076" y="704850"/>
          <a:ext cx="2952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1</a:t>
          </a:r>
        </a:p>
      </cdr:txBody>
    </cdr:sp>
  </cdr:relSizeAnchor>
  <cdr:relSizeAnchor xmlns:cdr="http://schemas.openxmlformats.org/drawingml/2006/chartDrawing">
    <cdr:from>
      <cdr:x>0.75134</cdr:x>
      <cdr:y>0.11412</cdr:y>
    </cdr:from>
    <cdr:to>
      <cdr:x>0.80118</cdr:x>
      <cdr:y>0.19294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4451350" y="441325"/>
          <a:ext cx="295275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ru-RU" sz="1100"/>
            <a:t>2</a:t>
          </a:r>
        </a:p>
      </cdr:txBody>
    </cdr:sp>
  </cdr:relSizeAnchor>
  <cdr:relSizeAnchor xmlns:cdr="http://schemas.openxmlformats.org/drawingml/2006/chartDrawing">
    <cdr:from>
      <cdr:x>0.15273</cdr:x>
      <cdr:y>0.90887</cdr:y>
    </cdr:from>
    <cdr:to>
      <cdr:x>0.86013</cdr:x>
      <cdr:y>0.97783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904876" y="3514725"/>
          <a:ext cx="4191000" cy="2667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100"/>
            <a:t>1 - Численность</a:t>
          </a:r>
          <a:r>
            <a:rPr lang="ru-RU" sz="1100" baseline="0"/>
            <a:t> исследователей          2 - Численность аспирантов</a:t>
          </a:r>
          <a:endParaRPr lang="ru-RU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0.21123</cdr:x>
      <cdr:y>0.74631</cdr:y>
    </cdr:from>
    <cdr:to>
      <cdr:x>0.23929</cdr:x>
      <cdr:y>0.81034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362076" y="2886075"/>
          <a:ext cx="180975" cy="247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8989434D-0AC5-4C25-A735-EC4AC4C7376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62CCF70-68AC-448F-ACD1-79049FA7F06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877B07E-28B5-4E0F-8A7C-DA265ABAD0E0}" type="datetimeFigureOut">
              <a:rPr lang="ru-RU" altLang="ru-RU"/>
              <a:pPr>
                <a:defRPr/>
              </a:pPr>
              <a:t>19.05.2021</a:t>
            </a:fld>
            <a:endParaRPr lang="ru-RU" alt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0852D54-A25E-460B-8398-DAFAE1CC1A7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7D490F-7C06-4599-83C7-704D3E5471C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D1601E3-987F-4133-845C-D81AB94E3C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982885DF-8A01-47D1-9FF5-DCCD6FD2652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3FA08AA-4EBE-4B23-AC7F-062975576A55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54B43294-36DA-4607-BD13-D4C90F1E90E0}" type="datetimeFigureOut">
              <a:rPr lang="ru-RU" altLang="ru-RU"/>
              <a:pPr>
                <a:defRPr/>
              </a:pPr>
              <a:t>19.05.2021</a:t>
            </a:fld>
            <a:endParaRPr lang="ru-RU" alt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:a16="http://schemas.microsoft.com/office/drawing/2014/main" id="{2A45A720-BA99-4E96-B1A4-F20E7012ED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:a16="http://schemas.microsoft.com/office/drawing/2014/main" id="{EF7636BF-95D5-4792-BD1F-2C8785BA0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16285AD-8841-4957-A4D6-FAC7A957B0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8EA6F89-CB78-48D1-A511-DEF237814DD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2982D02B-6C4D-4B73-83C2-632C83EC40C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Arial" charset="0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Образ слайда 1">
            <a:extLst>
              <a:ext uri="{FF2B5EF4-FFF2-40B4-BE49-F238E27FC236}">
                <a16:creationId xmlns:a16="http://schemas.microsoft.com/office/drawing/2014/main" id="{138EBCB2-7B36-467F-8347-D5040787770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Заметки 2">
            <a:extLst>
              <a:ext uri="{FF2B5EF4-FFF2-40B4-BE49-F238E27FC236}">
                <a16:creationId xmlns:a16="http://schemas.microsoft.com/office/drawing/2014/main" id="{5505DBB7-E6A1-454C-B29F-AC73F01B866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12292" name="Номер слайда 3">
            <a:extLst>
              <a:ext uri="{FF2B5EF4-FFF2-40B4-BE49-F238E27FC236}">
                <a16:creationId xmlns:a16="http://schemas.microsoft.com/office/drawing/2014/main" id="{F865E587-0828-4E8D-AD95-974C61681A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24EB2E7-8702-49B7-AAA4-E308ECD13593}" type="slidenum">
              <a:rPr kumimoji="0" lang="ru-RU" altLang="ru-RU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1</a:t>
            </a:fld>
            <a:endParaRPr kumimoji="0"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>
            <a:extLst>
              <a:ext uri="{FF2B5EF4-FFF2-40B4-BE49-F238E27FC236}">
                <a16:creationId xmlns:a16="http://schemas.microsoft.com/office/drawing/2014/main" id="{F29FB7EB-4E0D-4342-9A30-BF00D90B01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Заметки 2">
            <a:extLst>
              <a:ext uri="{FF2B5EF4-FFF2-40B4-BE49-F238E27FC236}">
                <a16:creationId xmlns:a16="http://schemas.microsoft.com/office/drawing/2014/main" id="{62FF7EA3-4AEE-4F41-B87F-DE3B214F643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altLang="ru-RU">
                <a:cs typeface="Arial" panose="020B0604020202020204" pitchFamily="34" charset="0"/>
              </a:rPr>
              <a:t>С целью совершенствования процесса подготовки научных кадров высшей квалификации и повышения эффективности аспирантских программ по приоритетным направлениям развития науки, технологий и техники разработаны концептуальные, методологические и нормативные основы создания в аспирантуре ННГУ исследовательских школ на базе научных коллективов мирового уровня, имеющих необходимое финансовое и инфраструктурное обеспечение исследований, деловые связи с ведущими научными центрами и предприятиями высоких технологий.</a:t>
            </a:r>
          </a:p>
        </p:txBody>
      </p:sp>
      <p:sp>
        <p:nvSpPr>
          <p:cNvPr id="33796" name="Номер слайда 3">
            <a:extLst>
              <a:ext uri="{FF2B5EF4-FFF2-40B4-BE49-F238E27FC236}">
                <a16:creationId xmlns:a16="http://schemas.microsoft.com/office/drawing/2014/main" id="{8A294A7A-4C0F-4178-A9E0-67CB884C752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B4DB2DEC-3FB9-420E-A3C8-BE7431E25051}" type="slidenum">
              <a:rPr kumimoji="0" lang="ru-RU" altLang="ru-RU"/>
              <a:pPr algn="r" eaLnBrk="1" hangingPunct="1">
                <a:spcBef>
                  <a:spcPct val="0"/>
                </a:spcBef>
              </a:pPr>
              <a:t>21</a:t>
            </a:fld>
            <a:endParaRPr kumimoji="0" lang="ru-RU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>
            <a:extLst>
              <a:ext uri="{FF2B5EF4-FFF2-40B4-BE49-F238E27FC236}">
                <a16:creationId xmlns:a16="http://schemas.microsoft.com/office/drawing/2014/main" id="{2A02BD6C-7874-400B-9B82-02978EE00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Заметки 2">
            <a:extLst>
              <a:ext uri="{FF2B5EF4-FFF2-40B4-BE49-F238E27FC236}">
                <a16:creationId xmlns:a16="http://schemas.microsoft.com/office/drawing/2014/main" id="{EDDD88F3-2106-49FC-B37A-A5613F8C923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kumimoji="0" lang="ru-RU" altLang="ru-RU">
                <a:cs typeface="Arial" panose="020B0604020202020204" pitchFamily="34" charset="0"/>
              </a:rPr>
              <a:t>С целью совершенствования процесса подготовки научных кадров высшей квалификации и повышения эффективности аспирантских программ по приоритетным направлениям развития науки, технологий и техники разработаны концептуальные, методологические и нормативные основы создания в аспирантуре ННГУ исследовательских школ на базе научных коллективов мирового уровня, имеющих необходимое финансовое и инфраструктурное обеспечение исследований, деловые связи с ведущими научными центрами и предприятиями высоких технологий.</a:t>
            </a:r>
          </a:p>
        </p:txBody>
      </p:sp>
      <p:sp>
        <p:nvSpPr>
          <p:cNvPr id="36868" name="Номер слайда 3">
            <a:extLst>
              <a:ext uri="{FF2B5EF4-FFF2-40B4-BE49-F238E27FC236}">
                <a16:creationId xmlns:a16="http://schemas.microsoft.com/office/drawing/2014/main" id="{D2D7CBA5-B736-448F-B557-30B2A97E627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D9429E2-A9D1-4556-A84F-EACBBC920A27}" type="slidenum">
              <a:rPr kumimoji="0" lang="ru-RU" altLang="ru-RU"/>
              <a:pPr algn="r" eaLnBrk="1" hangingPunct="1">
                <a:spcBef>
                  <a:spcPct val="0"/>
                </a:spcBef>
              </a:pPr>
              <a:t>23</a:t>
            </a:fld>
            <a:endParaRPr kumimoji="0" lang="ru-RU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C807CC7F-5686-44FB-9C2C-476DE4740B1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BB1DAC8-0A7C-49D7-BB5D-5E2491F4A298}" type="slidenum">
              <a:rPr kumimoji="0" lang="ru-RU" altLang="ru-RU" smtClean="0"/>
              <a:pPr>
                <a:spcBef>
                  <a:spcPct val="0"/>
                </a:spcBef>
              </a:pPr>
              <a:t>38</a:t>
            </a:fld>
            <a:endParaRPr kumimoji="0" lang="ru-RU" altLang="ru-RU"/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C4D48D0-86A4-45D4-BD11-4FB1E78C83D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8C53EF51-2556-41E2-9786-2BACEA4148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just"/>
            <a:r>
              <a:rPr lang="ru-RU" altLang="ru-RU">
                <a:cs typeface="Arial" panose="020B0604020202020204" pitchFamily="34" charset="0"/>
              </a:rPr>
              <a:t>В работе С.Коула и Дж.Коула объектами исследования выбраны 120 американских университетских физиков. </a:t>
            </a:r>
            <a:br>
              <a:rPr lang="ru-RU" altLang="ru-RU">
                <a:cs typeface="Arial" panose="020B0604020202020204" pitchFamily="34" charset="0"/>
              </a:rPr>
            </a:br>
            <a:r>
              <a:rPr lang="ru-RU" altLang="ru-RU" u="sng">
                <a:solidFill>
                  <a:srgbClr val="800080"/>
                </a:solidFill>
                <a:cs typeface="Arial" panose="020B0604020202020204" pitchFamily="34" charset="0"/>
              </a:rPr>
              <a:t> </a:t>
            </a:r>
            <a:r>
              <a:rPr lang="en-US" altLang="ru-RU">
                <a:cs typeface="Arial" panose="020B0604020202020204" pitchFamily="34" charset="0"/>
              </a:rPr>
              <a:t>(S.Cole, J.Cole. Scientific Output and Recognition: A Study in the Operation of the Reward System in Science. Preprint</a:t>
            </a:r>
            <a:r>
              <a:rPr lang="ru-RU" altLang="ru-RU">
                <a:cs typeface="Arial" panose="020B0604020202020204" pitchFamily="34" charset="0"/>
              </a:rPr>
              <a:t> (текст доклада, представленного 61-му ежегодному собранию Американской социологической ассоциации 31 августа 1966 г.)</a:t>
            </a:r>
          </a:p>
          <a:p>
            <a:r>
              <a:rPr lang="ru-RU" altLang="ru-RU">
                <a:cs typeface="Arial" panose="020B0604020202020204" pitchFamily="34" charset="0"/>
              </a:rPr>
              <a:t> </a:t>
            </a:r>
          </a:p>
          <a:p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>
            <a:extLst>
              <a:ext uri="{FF2B5EF4-FFF2-40B4-BE49-F238E27FC236}">
                <a16:creationId xmlns:a16="http://schemas.microsoft.com/office/drawing/2014/main" id="{A23DF2D2-0AFC-44A5-9262-324AC910614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DC057324-1E12-4BF3-9D37-B8B10FEFEA42}" type="slidenum">
              <a:rPr kumimoji="0" lang="ru-RU" altLang="ru-RU" smtClean="0"/>
              <a:pPr>
                <a:spcBef>
                  <a:spcPct val="0"/>
                </a:spcBef>
              </a:pPr>
              <a:t>40</a:t>
            </a:fld>
            <a:endParaRPr kumimoji="0" lang="ru-RU" altLang="ru-RU"/>
          </a:p>
        </p:txBody>
      </p:sp>
      <p:sp>
        <p:nvSpPr>
          <p:cNvPr id="56323" name="Rectangle 2">
            <a:extLst>
              <a:ext uri="{FF2B5EF4-FFF2-40B4-BE49-F238E27FC236}">
                <a16:creationId xmlns:a16="http://schemas.microsoft.com/office/drawing/2014/main" id="{7C9FBFAF-3830-4BA4-89CD-4F7C5F0A2B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4" name="Rectangle 3">
            <a:extLst>
              <a:ext uri="{FF2B5EF4-FFF2-40B4-BE49-F238E27FC236}">
                <a16:creationId xmlns:a16="http://schemas.microsoft.com/office/drawing/2014/main" id="{58859682-FF08-43D5-9BE7-A89B6683D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altLang="ru-RU" b="1" i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ru-RU" altLang="ru-RU">
                <a:cs typeface="Arial" panose="020B0604020202020204" pitchFamily="34" charset="0"/>
              </a:rPr>
              <a:t>Трудность учета отрицательного цитирования (критики, утверждений об ошибочности работы и проч.). Во-первых, с точки зрения вклада в развитие науки эта работа послужила толчком для развития других работ, поэтому ее научный вклад следует признать важным. Во-вторых, по крайней мере, в точных и естественных науках не принято «опускаться» до критики заведомо слабых работ.</a:t>
            </a:r>
          </a:p>
          <a:p>
            <a:pPr algn="just">
              <a:lnSpc>
                <a:spcPct val="90000"/>
              </a:lnSpc>
            </a:pPr>
            <a:r>
              <a:rPr lang="ru-RU" altLang="ru-RU" b="1" i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ru-RU" altLang="ru-RU" b="1" i="1">
                <a:solidFill>
                  <a:srgbClr val="993300"/>
                </a:solidFill>
                <a:cs typeface="Arial" panose="020B0604020202020204" pitchFamily="34" charset="0"/>
              </a:rPr>
              <a:t>    </a:t>
            </a:r>
            <a:r>
              <a:rPr lang="ru-RU" altLang="ru-RU">
                <a:cs typeface="Arial" panose="020B0604020202020204" pitchFamily="34" charset="0"/>
              </a:rPr>
              <a:t>Новые идеи иногда принимаются научным сообществом не сразу, а с некоторым запаздыванием (в силу консерватизма науки) и поэтому не обсуждаются в печати. Действительно в случае запаздывания рассматриваемый нами критерий не отметит их ценности – он действительно реагирует на информационные потоки, а не на потенциально возможные, но не раскрытые сегодня идеи.</a:t>
            </a:r>
          </a:p>
          <a:p>
            <a:pPr algn="just">
              <a:lnSpc>
                <a:spcPct val="90000"/>
              </a:lnSpc>
            </a:pPr>
            <a:r>
              <a:rPr lang="ru-RU" altLang="ru-RU" b="1" i="1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  <a:r>
              <a:rPr lang="ru-RU" altLang="ru-RU" b="1" i="1">
                <a:solidFill>
                  <a:srgbClr val="993300"/>
                </a:solidFill>
                <a:cs typeface="Arial" panose="020B0604020202020204" pitchFamily="34" charset="0"/>
              </a:rPr>
              <a:t>    </a:t>
            </a:r>
            <a:r>
              <a:rPr lang="ru-RU" altLang="ru-RU">
                <a:cs typeface="Arial" panose="020B0604020202020204" pitchFamily="34" charset="0"/>
              </a:rPr>
              <a:t>Закрытые работы вообще недоступны и не цитируются. Это аргумент веский, но он говорит лишь о том, что индекс цитируемости не является универсальным индикатором научного вклада. С точки зрения информационной модели развития науки ненаписанные и неизвестные широкому кругу ученых результаты работы не вносят никакого вклада в развитие науки. Это дефект модели. И закрытые фундаментальные или поисковые работы следует оценивать не по публикациям ( как и инженерные и технологические достижения в науке). </a:t>
            </a:r>
          </a:p>
          <a:p>
            <a:pPr algn="just">
              <a:lnSpc>
                <a:spcPct val="90000"/>
              </a:lnSpc>
            </a:pPr>
            <a:r>
              <a:rPr lang="ru-RU" altLang="ru-RU">
                <a:cs typeface="Arial" panose="020B0604020202020204" pitchFamily="34" charset="0"/>
              </a:rPr>
              <a:t>	Итак, с позиций информационной модели процесса развития науки цитируемость по определению является критерием эффективности научного труда. </a:t>
            </a:r>
          </a:p>
          <a:p>
            <a:pPr>
              <a:lnSpc>
                <a:spcPct val="90000"/>
              </a:lnSpc>
            </a:pPr>
            <a:endParaRPr lang="ru-RU" altLang="ru-RU"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endParaRPr lang="ru-RU" altLang="ru-RU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939ED6-90CF-430C-B7EE-6274C4E95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03933D-D2CF-4898-8739-AD226C96B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8CCA14-9A24-4EB1-9BE9-4B5E9F7A8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90C7ED-A020-46CF-BB69-E636C2DD90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87767003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C72E09B-2E18-4D25-A69E-1F5ABBD87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6B9597-F779-42E4-AF99-E44D8E4D7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24DAD-6B4B-49C5-B10D-B9F81C10C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4D0B0-0C86-463C-BCBE-08385417EC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39317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6FF0550-E1F3-48C1-96B5-3B4322B3E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5F9DA-A907-4232-97B2-034FD8E3B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9210198-753A-4C0F-9810-9B7753DFD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6C514-47A1-445A-A8FF-B2AF69E8AF6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17816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1838600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38812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3434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86">
            <a:extLst>
              <a:ext uri="{FF2B5EF4-FFF2-40B4-BE49-F238E27FC236}">
                <a16:creationId xmlns:a16="http://schemas.microsoft.com/office/drawing/2014/main" id="{11492F0D-17BE-4ADF-BDEF-4E693BCD1450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2425"/>
            <a:ext cx="1916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3101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86">
            <a:extLst>
              <a:ext uri="{FF2B5EF4-FFF2-40B4-BE49-F238E27FC236}">
                <a16:creationId xmlns:a16="http://schemas.microsoft.com/office/drawing/2014/main" id="{958D0AE7-7C30-4A6E-AD14-FF88FE410E2E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2425"/>
            <a:ext cx="191611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8295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147">
            <a:extLst>
              <a:ext uri="{FF2B5EF4-FFF2-40B4-BE49-F238E27FC236}">
                <a16:creationId xmlns:a16="http://schemas.microsoft.com/office/drawing/2014/main" id="{A1C2A6B3-D305-4A70-B8C2-F67DECDD84E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5888"/>
            <a:ext cx="309563" cy="720725"/>
          </a:xfrm>
          <a:prstGeom prst="rect">
            <a:avLst/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kumimoji="0" lang="ru-RU" alt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5" name="Shape 150">
            <a:extLst>
              <a:ext uri="{FF2B5EF4-FFF2-40B4-BE49-F238E27FC236}">
                <a16:creationId xmlns:a16="http://schemas.microsoft.com/office/drawing/2014/main" id="{00503E6D-99B7-4759-B491-F8EF5748D24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5888"/>
            <a:ext cx="619125" cy="720725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kumimoji="0" lang="ru-RU" alt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6" name="Shape 151">
            <a:extLst>
              <a:ext uri="{FF2B5EF4-FFF2-40B4-BE49-F238E27FC236}">
                <a16:creationId xmlns:a16="http://schemas.microsoft.com/office/drawing/2014/main" id="{EA1E314B-1132-4DAF-BF4C-D2C4EB153A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7988" y="115888"/>
            <a:ext cx="5964237" cy="720725"/>
          </a:xfrm>
          <a:prstGeom prst="parallelogram">
            <a:avLst>
              <a:gd name="adj" fmla="val 33982"/>
            </a:avLst>
          </a:prstGeom>
          <a:solidFill>
            <a:srgbClr val="1381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0" rIns="0" bIns="7200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25000"/>
              <a:buFont typeface="Calibri" pitchFamily="34" charset="0"/>
              <a:buNone/>
              <a:defRPr/>
            </a:pPr>
            <a:endParaRPr kumimoji="0" lang="ru-RU" altLang="ru-RU" sz="1600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7" name="Shape 161">
            <a:extLst>
              <a:ext uri="{FF2B5EF4-FFF2-40B4-BE49-F238E27FC236}">
                <a16:creationId xmlns:a16="http://schemas.microsoft.com/office/drawing/2014/main" id="{1924176D-DAB4-400A-92D2-6C3AB6A06FFA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438"/>
            <a:ext cx="20161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8" name="Дата 3">
            <a:extLst>
              <a:ext uri="{FF2B5EF4-FFF2-40B4-BE49-F238E27FC236}">
                <a16:creationId xmlns:a16="http://schemas.microsoft.com/office/drawing/2014/main" id="{88904BD3-9927-4A89-B66D-9FD05A0A66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id="{C49C2BFB-5934-4A4D-A527-F4EBD54BE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6DF62EFC-A5C1-49FF-8FD3-334862CA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60EF5-C6B1-495C-B241-71E1BF28F3E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55279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C851B35-62D5-4122-9D09-9DAAD9B6EC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3F95E5-0C93-40B8-9DFF-225EDA053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397DAB-3875-44AB-A53A-F14609183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EE508-A456-45DC-8E1C-FB17A0870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93595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892B9A66-C845-4C3C-BFC4-AA845D6A7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BAB9501-79AE-417F-A578-4DE4A1B394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D2B72AAF-4BC4-4932-9621-063A9A8BD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98DCB-ADB4-43F8-BD10-42FF0C6EC4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041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FFA917FE-706A-43F9-B391-C1FE8258C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71A536AF-9415-4B1F-9CF5-80DC53DDE5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EB377AD6-C768-4E6C-B4E7-B016CE49D1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CB7C09-3E8B-4D3B-BF9E-52C0FCC37B9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8115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CDE0676E-1835-4610-8989-09907AB36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E2E4BCB5-A585-47DE-8A53-26CD79981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5B251807-2F0F-4653-A4AB-64F6D3D8C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D665FC-1F65-4E55-823C-EA10CC3983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70576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47">
            <a:extLst>
              <a:ext uri="{FF2B5EF4-FFF2-40B4-BE49-F238E27FC236}">
                <a16:creationId xmlns:a16="http://schemas.microsoft.com/office/drawing/2014/main" id="{0AAA79B5-0118-419B-806A-6C86FF66513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5888"/>
            <a:ext cx="309563" cy="720725"/>
          </a:xfrm>
          <a:prstGeom prst="rect">
            <a:avLst/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kumimoji="0" lang="ru-RU" alt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3" name="Shape 150">
            <a:extLst>
              <a:ext uri="{FF2B5EF4-FFF2-40B4-BE49-F238E27FC236}">
                <a16:creationId xmlns:a16="http://schemas.microsoft.com/office/drawing/2014/main" id="{60051BC9-B3DB-490B-B4C7-DCB7A5A3ABC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115888"/>
            <a:ext cx="619125" cy="720725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itchFamily="34" charset="0"/>
              <a:buNone/>
              <a:defRPr/>
            </a:pPr>
            <a:endParaRPr kumimoji="0" lang="ru-RU" altLang="ru-RU" sz="1400">
              <a:solidFill>
                <a:srgbClr val="000000"/>
              </a:solidFill>
              <a:sym typeface="Arial" pitchFamily="34" charset="0"/>
            </a:endParaRPr>
          </a:p>
        </p:txBody>
      </p:sp>
      <p:sp>
        <p:nvSpPr>
          <p:cNvPr id="4" name="Shape 151">
            <a:extLst>
              <a:ext uri="{FF2B5EF4-FFF2-40B4-BE49-F238E27FC236}">
                <a16:creationId xmlns:a16="http://schemas.microsoft.com/office/drawing/2014/main" id="{C3C2DCC7-260B-40B5-B5B6-97A523BE7FD9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407988" y="115888"/>
            <a:ext cx="5964237" cy="720725"/>
          </a:xfrm>
          <a:prstGeom prst="parallelogram">
            <a:avLst>
              <a:gd name="adj" fmla="val 33982"/>
            </a:avLst>
          </a:prstGeom>
          <a:solidFill>
            <a:srgbClr val="1381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0" rIns="0" bIns="72000" anchor="ctr"/>
          <a:lstStyle>
            <a:lvl1pPr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buClr>
                <a:srgbClr val="FFFFFF"/>
              </a:buClr>
              <a:buSzPct val="25000"/>
              <a:buFont typeface="Calibri" pitchFamily="34" charset="0"/>
              <a:buNone/>
              <a:defRPr/>
            </a:pPr>
            <a:endParaRPr kumimoji="0" lang="ru-RU" altLang="ru-RU" sz="1600">
              <a:solidFill>
                <a:srgbClr val="FFFFFF"/>
              </a:solidFill>
              <a:sym typeface="Arial" pitchFamily="34" charset="0"/>
            </a:endParaRPr>
          </a:p>
        </p:txBody>
      </p:sp>
      <p:pic>
        <p:nvPicPr>
          <p:cNvPr id="5" name="Shape 161">
            <a:extLst>
              <a:ext uri="{FF2B5EF4-FFF2-40B4-BE49-F238E27FC236}">
                <a16:creationId xmlns:a16="http://schemas.microsoft.com/office/drawing/2014/main" id="{AFC5D4DC-AFAD-453D-94CC-0E0A332E525E}"/>
              </a:ext>
            </a:extLst>
          </p:cNvPr>
          <p:cNvPicPr preferRelativeResize="0"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98438"/>
            <a:ext cx="2016125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Дата 1">
            <a:extLst>
              <a:ext uri="{FF2B5EF4-FFF2-40B4-BE49-F238E27FC236}">
                <a16:creationId xmlns:a16="http://schemas.microsoft.com/office/drawing/2014/main" id="{E217AEBA-6DA4-4B94-9161-725D03346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2">
            <a:extLst>
              <a:ext uri="{FF2B5EF4-FFF2-40B4-BE49-F238E27FC236}">
                <a16:creationId xmlns:a16="http://schemas.microsoft.com/office/drawing/2014/main" id="{220AC956-0C03-4070-B8F3-01A35CCF3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3">
            <a:extLst>
              <a:ext uri="{FF2B5EF4-FFF2-40B4-BE49-F238E27FC236}">
                <a16:creationId xmlns:a16="http://schemas.microsoft.com/office/drawing/2014/main" id="{EC6FEC54-0C6B-4BD4-88D7-06AC6CB283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F7896-E73B-4660-8DC1-C57D7B02F2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1830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E4D90448-1B07-4FE6-B7BB-53017D800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233C6E93-86F6-476A-8C2A-A14CD286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8E01133B-8F85-4C52-B384-7095A133D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8769A-5935-46E4-9572-9B6A8CDF3A7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42630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9CE6C29-5C60-47C1-AB10-616BA74B0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61B2FC6-3742-4442-A1A8-89E902116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2ECAF5AC-F010-48F8-A4C1-D73A705E47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A3257-632B-42F3-8D3A-1D8B047C1D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08806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6BF5DD8-D502-4994-9D37-E04FC89BDF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5561AA64-A0FF-4A2F-A830-A2D0D99C8C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EFA4D0-4854-470F-AFD0-0DB75591B3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1C768A-F51F-464C-8560-4D1429694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82B4F0-1B29-4A41-AAD8-1687D2DB66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2FB1CA7F-3AFA-47EC-B773-72F142E4223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9" r:id="rId2"/>
    <p:sldLayoutId id="2147484071" r:id="rId3"/>
    <p:sldLayoutId id="2147484072" r:id="rId4"/>
    <p:sldLayoutId id="2147484073" r:id="rId5"/>
    <p:sldLayoutId id="2147484074" r:id="rId6"/>
    <p:sldLayoutId id="2147484080" r:id="rId7"/>
    <p:sldLayoutId id="2147484075" r:id="rId8"/>
    <p:sldLayoutId id="2147484076" r:id="rId9"/>
    <p:sldLayoutId id="2147484077" r:id="rId10"/>
    <p:sldLayoutId id="2147484078" r:id="rId11"/>
    <p:sldLayoutId id="2147484081" r:id="rId12"/>
    <p:sldLayoutId id="2147484082" r:id="rId13"/>
    <p:sldLayoutId id="2147484083" r:id="rId14"/>
    <p:sldLayoutId id="2147484084" r:id="rId15"/>
    <p:sldLayoutId id="2147484085" r:id="rId16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Arial" charset="0"/>
          <a:cs typeface="Arial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Arial" charset="0"/>
          <a:cs typeface="Arial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Arial" charset="0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s://ru.wikipedia.org/wiki/KPI" TargetMode="Externa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ccme.ru/free-books/bibliometric.pdf" TargetMode="External"/><Relationship Id="rId2" Type="http://schemas.openxmlformats.org/officeDocument/2006/relationships/hyperlink" Target="http://ubs.mtas.ru/archive/index.php?SECTION_ID=68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riep.ru/" TargetMode="External"/><Relationship Id="rId5" Type="http://schemas.openxmlformats.org/officeDocument/2006/relationships/hyperlink" Target="https://clarivate.com/wp-content/uploads/dlm_uploads/2021/05/russian_scientometrics_book_2021.pdf" TargetMode="External"/><Relationship Id="rId4" Type="http://schemas.openxmlformats.org/officeDocument/2006/relationships/hyperlink" Target="http://www.twirpx.com/file/753485/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mailto:bib@unn.ru" TargetMode="External"/><Relationship Id="rId2" Type="http://schemas.openxmlformats.org/officeDocument/2006/relationships/hyperlink" Target="http://www.phd.unn.ru/bib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id="{C2BEA339-309C-474C-89E7-50042072771B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95288" y="1125538"/>
            <a:ext cx="8637587" cy="5327650"/>
          </a:xfrm>
        </p:spPr>
        <p:txBody>
          <a:bodyPr/>
          <a:lstStyle/>
          <a:p>
            <a:pPr eaLnBrk="1" hangingPunct="1"/>
            <a:r>
              <a:rPr kumimoji="0"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НАУКОМЕТРИЯ. </a:t>
            </a:r>
            <a:br>
              <a:rPr kumimoji="0"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ОЦЕНКИ РЕЗУЛЬТАТИВНОСТИ НАУЧНОЙ</a:t>
            </a:r>
            <a:r>
              <a:rPr kumimoji="0" lang="en-US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kumimoji="0" lang="ru-RU" altLang="ru-RU" sz="2000" dirty="0">
                <a:solidFill>
                  <a:schemeClr val="bg1"/>
                </a:solidFill>
                <a:cs typeface="Arial" panose="020B0604020202020204" pitchFamily="34" charset="0"/>
              </a:rPr>
              <a:t>ДЕЯТЕЛЬНОСТИ</a:t>
            </a:r>
            <a:br>
              <a:rPr kumimoji="0" lang="ru-RU" altLang="ru-RU" sz="22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kumimoji="0" lang="ru-RU" altLang="ru-RU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4000" dirty="0">
                <a:solidFill>
                  <a:schemeClr val="bg1"/>
                </a:solidFill>
                <a:cs typeface="Arial" panose="020B0604020202020204" pitchFamily="34" charset="0"/>
              </a:rPr>
              <a:t>Раздел 2 - Научный труд. </a:t>
            </a:r>
            <a:br>
              <a:rPr kumimoji="0" lang="en-US" altLang="ru-RU" sz="40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4000" dirty="0">
                <a:solidFill>
                  <a:schemeClr val="bg1"/>
                </a:solidFill>
                <a:cs typeface="Arial" panose="020B0604020202020204" pitchFamily="34" charset="0"/>
              </a:rPr>
              <a:t>Оценки результативности научной работы</a:t>
            </a:r>
            <a:br>
              <a:rPr kumimoji="0" lang="ru-RU" altLang="ru-RU" sz="1800" dirty="0">
                <a:solidFill>
                  <a:schemeClr val="bg1"/>
                </a:solidFill>
                <a:cs typeface="Arial" panose="020B0604020202020204" pitchFamily="34" charset="0"/>
              </a:rPr>
            </a:br>
            <a:br>
              <a:rPr kumimoji="0" lang="ru-RU" altLang="ru-RU" sz="1800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1800" dirty="0">
                <a:solidFill>
                  <a:schemeClr val="bg1"/>
                </a:solidFill>
                <a:cs typeface="Tahoma" panose="020B0604030504040204" pitchFamily="34" charset="0"/>
              </a:rPr>
              <a:t>Институт аспирантуры и докторантуры</a:t>
            </a:r>
            <a:br>
              <a:rPr kumimoji="0" lang="ru-RU" altLang="ru-RU" sz="1800" dirty="0">
                <a:solidFill>
                  <a:schemeClr val="bg1"/>
                </a:solidFill>
                <a:cs typeface="Tahoma" panose="020B0604030504040204" pitchFamily="34" charset="0"/>
              </a:rPr>
            </a:br>
            <a:r>
              <a:rPr kumimoji="0" lang="ru-RU" altLang="ru-RU" sz="1800" dirty="0">
                <a:solidFill>
                  <a:schemeClr val="bg1"/>
                </a:solidFill>
                <a:cs typeface="Tahoma" panose="020B0604030504040204" pitchFamily="34" charset="0"/>
              </a:rPr>
              <a:t>проф. Б.И. Бедный</a:t>
            </a:r>
            <a:br>
              <a:rPr kumimoji="0" lang="ru-RU" altLang="ru-RU" sz="1800" dirty="0">
                <a:solidFill>
                  <a:schemeClr val="bg1"/>
                </a:solidFill>
                <a:cs typeface="Tahoma" panose="020B0604030504040204" pitchFamily="34" charset="0"/>
              </a:rPr>
            </a:br>
            <a:br>
              <a:rPr kumimoji="0" lang="en-US" altLang="ru-RU" sz="1800" dirty="0">
                <a:solidFill>
                  <a:schemeClr val="bg1"/>
                </a:solidFill>
                <a:cs typeface="Tahoma" panose="020B0604030504040204" pitchFamily="34" charset="0"/>
              </a:rPr>
            </a:br>
            <a:br>
              <a:rPr kumimoji="0" lang="ru-RU" altLang="ru-RU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br>
              <a:rPr kumimoji="0" lang="ru-RU" altLang="ru-RU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1800" dirty="0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май 2021</a:t>
            </a:r>
          </a:p>
        </p:txBody>
      </p:sp>
    </p:spTree>
  </p:cSld>
  <p:clrMapOvr>
    <a:masterClrMapping/>
  </p:clrMapOvr>
  <p:transition advTm="5007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>
            <a:extLst>
              <a:ext uri="{FF2B5EF4-FFF2-40B4-BE49-F238E27FC236}">
                <a16:creationId xmlns:a16="http://schemas.microsoft.com/office/drawing/2014/main" id="{FA21C510-DB58-4389-8E8B-3F2F91DF1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979488"/>
            <a:ext cx="7561263" cy="720725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rgbClr val="25406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Многие выпускники аспирантуры не планируют академическую карьеру</a:t>
            </a:r>
          </a:p>
        </p:txBody>
      </p:sp>
      <p:sp>
        <p:nvSpPr>
          <p:cNvPr id="21507" name="Содержимое 2">
            <a:extLst>
              <a:ext uri="{FF2B5EF4-FFF2-40B4-BE49-F238E27FC236}">
                <a16:creationId xmlns:a16="http://schemas.microsoft.com/office/drawing/2014/main" id="{AF3925B9-9A65-4486-AA47-53E15102BD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771650"/>
            <a:ext cx="8362950" cy="4321175"/>
          </a:xfrm>
        </p:spPr>
        <p:txBody>
          <a:bodyPr/>
          <a:lstStyle/>
          <a:p>
            <a:pPr eaLnBrk="1" hangingPunct="1"/>
            <a:r>
              <a:rPr kumimoji="0" lang="ru-RU" altLang="ru-RU" sz="2400">
                <a:solidFill>
                  <a:srgbClr val="0065BD"/>
                </a:solidFill>
                <a:cs typeface="Arial" panose="020B0604020202020204" pitchFamily="34" charset="0"/>
              </a:rPr>
              <a:t>По данным Центра инноваций и исследований в высшем образовании в США лишь 32% аспирантов, специализирующихся в области биохимии, планируют заниматься исследованиями или преподаванием. </a:t>
            </a:r>
            <a:endParaRPr kumimoji="0" lang="ru-RU" altLang="ru-RU" sz="800">
              <a:solidFill>
                <a:srgbClr val="0065BD"/>
              </a:solidFill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sz="800">
              <a:solidFill>
                <a:srgbClr val="0065BD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2400">
                <a:solidFill>
                  <a:srgbClr val="0065BD"/>
                </a:solidFill>
                <a:cs typeface="Arial" panose="020B0604020202020204" pitchFamily="34" charset="0"/>
              </a:rPr>
              <a:t>В электронной инженерии и компьютерных науках готовят себя к профессуре 35% аспирантов. </a:t>
            </a:r>
            <a:endParaRPr kumimoji="0" lang="ru-RU" altLang="ru-RU" sz="800">
              <a:solidFill>
                <a:srgbClr val="0065BD"/>
              </a:solidFill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sz="800">
              <a:solidFill>
                <a:srgbClr val="0065BD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2400">
                <a:solidFill>
                  <a:srgbClr val="0065BD"/>
                </a:solidFill>
                <a:cs typeface="Arial" panose="020B0604020202020204" pitchFamily="34" charset="0"/>
              </a:rPr>
              <a:t>Социологические опросы российских аспирантов дают приблизительно те же результаты. </a:t>
            </a:r>
          </a:p>
        </p:txBody>
      </p:sp>
      <p:sp>
        <p:nvSpPr>
          <p:cNvPr id="21508" name="Номер слайда 3">
            <a:extLst>
              <a:ext uri="{FF2B5EF4-FFF2-40B4-BE49-F238E27FC236}">
                <a16:creationId xmlns:a16="http://schemas.microsoft.com/office/drawing/2014/main" id="{66FCA55C-28D4-4A68-BDC4-352E8D595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D7FCAA0-E195-4975-BD8F-F39FF33E6F51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>
            <a:extLst>
              <a:ext uri="{FF2B5EF4-FFF2-40B4-BE49-F238E27FC236}">
                <a16:creationId xmlns:a16="http://schemas.microsoft.com/office/drawing/2014/main" id="{92DC106E-85F2-4D20-824D-F782CD4C1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22238"/>
            <a:ext cx="5688013" cy="7143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ru-RU" sz="25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Одна профессия </a:t>
            </a:r>
            <a:br>
              <a:rPr kumimoji="0" lang="ru-RU" altLang="ru-RU" sz="25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25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– множество карьер</a:t>
            </a:r>
          </a:p>
        </p:txBody>
      </p:sp>
      <p:sp>
        <p:nvSpPr>
          <p:cNvPr id="22531" name="Содержимое 2">
            <a:extLst>
              <a:ext uri="{FF2B5EF4-FFF2-40B4-BE49-F238E27FC236}">
                <a16:creationId xmlns:a16="http://schemas.microsoft.com/office/drawing/2014/main" id="{74C8B8A7-649E-4845-98A7-8E23EDCD85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341438"/>
            <a:ext cx="8281987" cy="42814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ru-RU" altLang="ru-RU">
                <a:solidFill>
                  <a:srgbClr val="0065BD"/>
                </a:solidFill>
                <a:cs typeface="Arial" panose="020B0604020202020204" pitchFamily="34" charset="0"/>
              </a:rPr>
              <a:t>В новых условиях при организации аспирантских программ приходится ориентироваться на подготовку специалистов не только к академической карьере, но и к работе в сфере высокотехнологичного бизнеса, а также другим видам интеллектуальной деятельности.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400">
                <a:cs typeface="Arial" panose="020B0604020202020204" pitchFamily="34" charset="0"/>
              </a:rPr>
              <a:t> </a:t>
            </a:r>
          </a:p>
        </p:txBody>
      </p:sp>
      <p:sp>
        <p:nvSpPr>
          <p:cNvPr id="22532" name="Номер слайда 3">
            <a:extLst>
              <a:ext uri="{FF2B5EF4-FFF2-40B4-BE49-F238E27FC236}">
                <a16:creationId xmlns:a16="http://schemas.microsoft.com/office/drawing/2014/main" id="{BAA60CFB-343D-482C-ACA7-0416E9DE7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E35CFC7-E81C-4CFD-AAFE-6872E29AC0E0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CDC41035-36E9-4F4A-8F1F-A9428014B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63513"/>
            <a:ext cx="5473700" cy="581025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Европейская практика как ориентир для модернизации российской аспирантуры</a:t>
            </a:r>
          </a:p>
        </p:txBody>
      </p:sp>
      <p:sp>
        <p:nvSpPr>
          <p:cNvPr id="23555" name="Содержимое 2">
            <a:extLst>
              <a:ext uri="{FF2B5EF4-FFF2-40B4-BE49-F238E27FC236}">
                <a16:creationId xmlns:a16="http://schemas.microsoft.com/office/drawing/2014/main" id="{CB170257-DB0F-4693-8E95-CEBF4CAB6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700213"/>
            <a:ext cx="8723312" cy="431958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altLang="ru-RU" sz="280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и новый облик европейской докторантуры формировались на конференциях министров образования в Берлине – 2003 г., Лондоне – 2007 г., Левене – 2009 г. и Болонских семинарах в Ницце (2006 г.), Хельсинки (2008 г.) и Зальцбурге (2005 г., 2010 г.).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80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Изменения на докторском уровне в университетах Европы по своей глубине и темпам были наиболее впечатляющими.</a:t>
            </a:r>
            <a:r>
              <a:rPr kumimoji="0" lang="ru-RU" altLang="ru-RU" sz="2800">
                <a:solidFill>
                  <a:srgbClr val="376092"/>
                </a:solidFill>
                <a:cs typeface="Arial" panose="020B0604020202020204" pitchFamily="34" charset="0"/>
              </a:rPr>
              <a:t> </a:t>
            </a:r>
            <a:endParaRPr kumimoji="0" lang="ru-RU" altLang="ru-RU" sz="2800">
              <a:solidFill>
                <a:srgbClr val="37609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8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23556" name="Номер слайда 3">
            <a:extLst>
              <a:ext uri="{FF2B5EF4-FFF2-40B4-BE49-F238E27FC236}">
                <a16:creationId xmlns:a16="http://schemas.microsoft.com/office/drawing/2014/main" id="{40D983DF-2570-41AE-A4E2-A58D989F34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4856103-C70E-4D2E-8F0F-F9CE429F4009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12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C513B8EF-1917-4FCA-BC83-6E16B555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3575" y="96838"/>
            <a:ext cx="5492750" cy="719137"/>
          </a:xfrm>
        </p:spPr>
        <p:txBody>
          <a:bodyPr/>
          <a:lstStyle/>
          <a:p>
            <a:pPr eaLnBrk="1" hangingPunct="1"/>
            <a: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Общие выводы по итогам обсуждения </a:t>
            </a:r>
            <a:b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«третьего цикла» Болонского процесса</a:t>
            </a:r>
          </a:p>
        </p:txBody>
      </p:sp>
      <p:sp>
        <p:nvSpPr>
          <p:cNvPr id="24579" name="Содержимое 2">
            <a:extLst>
              <a:ext uri="{FF2B5EF4-FFF2-40B4-BE49-F238E27FC236}">
                <a16:creationId xmlns:a16="http://schemas.microsoft.com/office/drawing/2014/main" id="{E9728F07-666F-40C5-B113-FC0608E3DB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>
                <a:solidFill>
                  <a:srgbClr val="0065BD"/>
                </a:solidFill>
                <a:cs typeface="Arial" panose="020B0604020202020204" pitchFamily="34" charset="0"/>
              </a:rPr>
              <a:t>1. Разнообразие </a:t>
            </a:r>
            <a:r>
              <a:rPr kumimoji="0" lang="ru-RU" altLang="ru-RU" sz="2800">
                <a:solidFill>
                  <a:srgbClr val="0065BD"/>
                </a:solidFill>
                <a:cs typeface="Arial" panose="020B0604020202020204" pitchFamily="34" charset="0"/>
              </a:rPr>
              <a:t>национальных традиций </a:t>
            </a:r>
            <a:r>
              <a:rPr kumimoji="0" lang="ru-RU" altLang="ru-RU">
                <a:solidFill>
                  <a:srgbClr val="0065BD"/>
                </a:solidFill>
                <a:cs typeface="Arial" panose="020B0604020202020204" pitchFamily="34" charset="0"/>
              </a:rPr>
              <a:t>в реализации докторских программ различными университетами мира является очень полезным.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>
                <a:solidFill>
                  <a:srgbClr val="0065BD"/>
                </a:solidFill>
                <a:cs typeface="Arial" panose="020B0604020202020204" pitchFamily="34" charset="0"/>
              </a:rPr>
              <a:t>2. Поиск “единства в многообразии” подходов, принципов, ориентиров, моделей привел к признанию неких </a:t>
            </a:r>
            <a:r>
              <a:rPr kumimoji="0" lang="ru-RU" altLang="ru-RU" u="sng">
                <a:solidFill>
                  <a:srgbClr val="0065BD"/>
                </a:solidFill>
                <a:cs typeface="Arial" panose="020B0604020202020204" pitchFamily="34" charset="0"/>
              </a:rPr>
              <a:t>общих взглядов </a:t>
            </a:r>
            <a:r>
              <a:rPr kumimoji="0" lang="ru-RU" altLang="ru-RU">
                <a:solidFill>
                  <a:srgbClr val="0065BD"/>
                </a:solidFill>
                <a:cs typeface="Arial" panose="020B0604020202020204" pitchFamily="34" charset="0"/>
              </a:rPr>
              <a:t>на роль и структуру образовательной программы аспирантуры.</a:t>
            </a:r>
          </a:p>
        </p:txBody>
      </p:sp>
      <p:sp>
        <p:nvSpPr>
          <p:cNvPr id="24580" name="Номер слайда 3">
            <a:extLst>
              <a:ext uri="{FF2B5EF4-FFF2-40B4-BE49-F238E27FC236}">
                <a16:creationId xmlns:a16="http://schemas.microsoft.com/office/drawing/2014/main" id="{963B1BAD-2067-4212-8093-F1BD0ADB6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D4C5B9-444D-45A2-9A85-FEAF4A8FB982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92ADDAE5-DF30-4441-AAC1-C70273EB980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57163"/>
            <a:ext cx="5473700" cy="581025"/>
          </a:xfrm>
        </p:spPr>
        <p:txBody>
          <a:bodyPr/>
          <a:lstStyle/>
          <a:p>
            <a:pPr eaLnBrk="1" hangingPunct="1"/>
            <a:r>
              <a:rPr kumimoji="0" lang="ru-RU" altLang="ru-RU" sz="2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факторы развития докторского образования в Европе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0DEDD9B-C771-45F2-8C79-AC02E16E4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Студентоцентрированная направленность</a:t>
            </a:r>
            <a:r>
              <a:rPr kumimoji="0" lang="ru-RU" altLang="ru-RU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>
                <a:solidFill>
                  <a:srgbClr val="0065BD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(подготовка к карьере в академической и неакадемической среде по индивидуальной программе)</a:t>
            </a:r>
            <a:endParaRPr kumimoji="0" lang="ru-RU" altLang="ru-RU" sz="2400">
              <a:latin typeface="Century" panose="02040604050505020304" pitchFamily="18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Переход на структурированные программы</a:t>
            </a:r>
            <a:r>
              <a:rPr kumimoji="0" lang="ru-RU" altLang="ru-RU" sz="2400" i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0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altLang="ru-RU" sz="2400">
                <a:solidFill>
                  <a:srgbClr val="0065BD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постепенный отход от модели «учитель-ученик»</a:t>
            </a:r>
            <a:r>
              <a:rPr kumimoji="0" lang="ru-RU" altLang="ru-RU" sz="2000">
                <a:solidFill>
                  <a:srgbClr val="0065BD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)</a:t>
            </a:r>
            <a:r>
              <a:rPr kumimoji="0" lang="ru-RU" altLang="ru-RU" sz="2400">
                <a:solidFill>
                  <a:srgbClr val="0065BD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</a:t>
            </a: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универсальных навыков</a:t>
            </a:r>
            <a:r>
              <a:rPr kumimoji="0" lang="en-US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выпускников </a:t>
            </a:r>
            <a:r>
              <a:rPr kumimoji="0" lang="en-US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PhD-</a:t>
            </a: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</a:t>
            </a:r>
            <a:r>
              <a:rPr kumimoji="0" lang="en-US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en-US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transferable skills</a:t>
            </a: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kumimoji="0" lang="ru-RU" altLang="ru-RU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ru-RU" altLang="ru-RU" sz="2400">
                <a:solidFill>
                  <a:srgbClr val="0065BD"/>
                </a:solidFill>
                <a:latin typeface="Century" panose="02040604050505020304" pitchFamily="18" charset="0"/>
                <a:cs typeface="Arial" panose="020B0604020202020204" pitchFamily="34" charset="0"/>
              </a:rPr>
              <a:t>необходимых в любых видах интеллектуальной деятельности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Новая организационная модель</a:t>
            </a:r>
            <a:r>
              <a:rPr kumimoji="0" lang="ru-RU" altLang="ru-RU" sz="2400" b="1" i="1">
                <a:solidFill>
                  <a:srgbClr val="0065BD"/>
                </a:solidFill>
                <a:cs typeface="Arial" panose="020B0604020202020204" pitchFamily="34" charset="0"/>
              </a:rPr>
              <a:t> </a:t>
            </a:r>
            <a:r>
              <a:rPr kumimoji="0" lang="ru-RU" altLang="ru-RU" sz="2400" b="1" i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аспирантуры – докторские (исследовательские) школы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91EA838E-6258-4E34-9CA8-DABF6B9CFD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15888"/>
            <a:ext cx="5545137" cy="720725"/>
          </a:xfrm>
        </p:spPr>
        <p:txBody>
          <a:bodyPr/>
          <a:lstStyle/>
          <a:p>
            <a:pPr eaLnBrk="1" hangingPunct="1"/>
            <a:r>
              <a:rPr kumimoji="0" lang="ru-RU" altLang="ru-RU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Чему надо учить аспирантов</a:t>
            </a:r>
            <a:r>
              <a:rPr kumimoji="0" lang="en-US" altLang="ru-RU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ru-RU" altLang="ru-RU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Пример Великобритании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BE3B1694-2178-4C53-84B7-849844B70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9113" y="1196975"/>
            <a:ext cx="8229600" cy="49688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kumimoji="0" lang="ru-RU" altLang="ru-RU" sz="2400" b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Национальная инициатива «Новый маршрут </a:t>
            </a:r>
            <a:r>
              <a:rPr kumimoji="0" lang="en-US" altLang="ru-RU" sz="2400" b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PhD-</a:t>
            </a:r>
            <a:r>
              <a:rPr kumimoji="0" lang="ru-RU" altLang="ru-RU" sz="2400" b="1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программ» (New Route PhD) – 2003 г.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endParaRPr kumimoji="0" lang="ru-RU" altLang="ru-RU" sz="2400" b="1">
              <a:solidFill>
                <a:srgbClr val="0065B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kumimoji="0" lang="ru-RU" altLang="ru-RU" sz="24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Содержание аспирантской подготовки: 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4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Углубленная подготовка по теме диссертационного исследования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4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Междисциплинарная подготовка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4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преподавания в высшей школе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4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интеллектуальной собственности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4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Основы предпринимательской деятельности в научно-технической сфере 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4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Информационные технологии</a:t>
            </a:r>
          </a:p>
          <a:p>
            <a:pPr eaLnBrk="1" hangingPunct="1">
              <a:lnSpc>
                <a:spcPct val="80000"/>
              </a:lnSpc>
            </a:pPr>
            <a:r>
              <a:rPr kumimoji="0" lang="ru-RU" altLang="ru-RU" sz="24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Навыки работы в команде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551D4F7B-FFF1-48B4-AAF5-C117DC1BE2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85725"/>
            <a:ext cx="5545137" cy="719138"/>
          </a:xfrm>
        </p:spPr>
        <p:txBody>
          <a:bodyPr/>
          <a:lstStyle/>
          <a:p>
            <a:pPr eaLnBrk="1" hangingPunct="1"/>
            <a:r>
              <a:rPr kumimoji="0" lang="ru-RU" altLang="ru-RU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Чему надо учить аспирантов</a:t>
            </a:r>
            <a:r>
              <a:rPr kumimoji="0" lang="en-US" altLang="ru-RU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ru-RU" altLang="ru-RU" sz="21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Пример Германии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21DC3C5C-1966-4A0B-B2B6-B8AF6D7E5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80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Объединения им. Гельмгольца (17 крупных научных центров) с университетами в сфере подготовки молодых ученых. 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80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докторантов включает занятия, нацеленные на развитие личности (например, навыки работы на руководящих должностях в сфере исследований и разработок, а также в других областях интеллектуальной деятельности)</a:t>
            </a:r>
            <a:r>
              <a:rPr kumimoji="0" lang="ru-RU" altLang="ru-RU" sz="28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altLang="ru-RU" sz="2800">
                <a:solidFill>
                  <a:srgbClr val="376092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E0E66985-CE15-41A7-8D6E-4C7D4F11D0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63575" y="85725"/>
            <a:ext cx="5492750" cy="720725"/>
          </a:xfrm>
        </p:spPr>
        <p:txBody>
          <a:bodyPr/>
          <a:lstStyle/>
          <a:p>
            <a:pPr eaLnBrk="1" hangingPunct="1"/>
            <a:r>
              <a:rPr kumimoji="0" lang="ru-RU" alt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Чему надо учить аспирантов</a:t>
            </a:r>
            <a:r>
              <a:rPr kumimoji="0" lang="en-US" alt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kumimoji="0" lang="ru-RU" altLang="ru-RU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Пример Франции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D7B07D2-B975-4801-BC31-2559AA2F4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23988"/>
            <a:ext cx="8229600" cy="4525962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8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осуществляется в докторских школах, созданных в университетах на базе  признанных исследовательских команд в рамках выполнения крупных научных проектов.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800">
                <a:solidFill>
                  <a:srgbClr val="0065B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гарантированного качества докторской подготовки по результатам государственной экспертизы докторские школы получают разрешение на подготовку дипломированных исследователей.</a:t>
            </a:r>
            <a:r>
              <a:rPr kumimoji="0" lang="ru-RU" altLang="ru-RU" sz="2800">
                <a:solidFill>
                  <a:srgbClr val="0065BD"/>
                </a:solidFill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>
            <a:extLst>
              <a:ext uri="{FF2B5EF4-FFF2-40B4-BE49-F238E27FC236}">
                <a16:creationId xmlns:a16="http://schemas.microsoft.com/office/drawing/2014/main" id="{C9091C7A-68E4-45FA-AEE1-6693F012330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39750" y="115888"/>
            <a:ext cx="5616575" cy="720725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тенденции совершенствования аспирантской подготовки</a:t>
            </a:r>
            <a:endParaRPr kumimoji="0" lang="ru-RU" altLang="ru-RU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9699" name="Содержимое 2">
            <a:extLst>
              <a:ext uri="{FF2B5EF4-FFF2-40B4-BE49-F238E27FC236}">
                <a16:creationId xmlns:a16="http://schemas.microsoft.com/office/drawing/2014/main" id="{DE93E4F5-B0BA-408A-8B1B-DF6E6A79650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68313" y="1196975"/>
            <a:ext cx="8229600" cy="48244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AutoNum type="arabicPeriod"/>
            </a:pPr>
            <a:r>
              <a:rPr kumimoji="0" lang="ru-RU" altLang="ru-RU" sz="2000" b="1" i="1">
                <a:solidFill>
                  <a:schemeClr val="accent2"/>
                </a:solidFill>
                <a:cs typeface="Arial" panose="020B0604020202020204" pitchFamily="34" charset="0"/>
              </a:rPr>
              <a:t>Наличие компактной и хорошо спланированной индивидуальной образовательной программы </a:t>
            </a:r>
            <a:r>
              <a:rPr kumimoji="0" lang="ru-RU" altLang="ru-RU" sz="2000">
                <a:solidFill>
                  <a:srgbClr val="0065BD"/>
                </a:solidFill>
                <a:cs typeface="Arial" panose="020B0604020202020204" pitchFamily="34" charset="0"/>
              </a:rPr>
              <a:t>- непременное условие повышения качества подготовки исследователей.</a:t>
            </a:r>
            <a:r>
              <a:rPr kumimoji="0" lang="ru-RU" altLang="ru-RU" sz="2000">
                <a:solidFill>
                  <a:schemeClr val="accent2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kumimoji="0" lang="ru-RU" altLang="ru-RU" sz="2000" b="1" i="1">
                <a:solidFill>
                  <a:schemeClr val="accent2"/>
                </a:solidFill>
                <a:cs typeface="Arial" panose="020B0604020202020204" pitchFamily="34" charset="0"/>
              </a:rPr>
              <a:t>Профессиональная подготовка</a:t>
            </a:r>
            <a:r>
              <a:rPr kumimoji="0" lang="ru-RU" altLang="ru-RU" sz="2000" b="1" i="1">
                <a:cs typeface="Arial" panose="020B0604020202020204" pitchFamily="34" charset="0"/>
              </a:rPr>
              <a:t> </a:t>
            </a:r>
            <a:r>
              <a:rPr kumimoji="0" lang="ru-RU" altLang="ru-RU" sz="2000">
                <a:solidFill>
                  <a:srgbClr val="0065BD"/>
                </a:solidFill>
                <a:cs typeface="Arial" panose="020B0604020202020204" pitchFamily="34" charset="0"/>
              </a:rPr>
              <a:t>осуществляется в научно-исследовательской группе (обычно это докторские школы) через формальные и неформальные контакты с коллегами и научным руководителем.</a:t>
            </a:r>
          </a:p>
          <a:p>
            <a:pPr eaLnBrk="1" hangingPunct="1">
              <a:buFont typeface="Arial" panose="020B0604020202020204" pitchFamily="34" charset="0"/>
              <a:buAutoNum type="arabicPeriod"/>
            </a:pPr>
            <a:r>
              <a:rPr kumimoji="0" lang="ru-RU" altLang="ru-RU" sz="2000" b="1">
                <a:solidFill>
                  <a:schemeClr val="accent2"/>
                </a:solidFill>
                <a:cs typeface="Arial" panose="020B0604020202020204" pitchFamily="34" charset="0"/>
              </a:rPr>
              <a:t>Наиболее распространенные направления образовательной подготовки</a:t>
            </a:r>
            <a:r>
              <a:rPr kumimoji="0" lang="ru-RU" altLang="ru-RU" sz="2000">
                <a:cs typeface="Arial" panose="020B0604020202020204" pitchFamily="34" charset="0"/>
              </a:rPr>
              <a:t>: </a:t>
            </a:r>
          </a:p>
          <a:p>
            <a:pPr eaLnBrk="1" hangingPunct="1"/>
            <a:r>
              <a:rPr kumimoji="0" lang="ru-RU" altLang="ru-RU" sz="2000">
                <a:solidFill>
                  <a:srgbClr val="0065BD"/>
                </a:solidFill>
                <a:cs typeface="Arial" panose="020B0604020202020204" pitchFamily="34" charset="0"/>
              </a:rPr>
              <a:t>Профессиональные исследовательские навыки</a:t>
            </a:r>
          </a:p>
          <a:p>
            <a:pPr eaLnBrk="1" hangingPunct="1"/>
            <a:r>
              <a:rPr kumimoji="0" lang="ru-RU" altLang="ru-RU" sz="2000">
                <a:solidFill>
                  <a:srgbClr val="0065BD"/>
                </a:solidFill>
                <a:cs typeface="Arial" panose="020B0604020202020204" pitchFamily="34" charset="0"/>
              </a:rPr>
              <a:t>Менеджмент в сфере исследований, вопросы интеллектуальной собственности, методы коммерциализации результатов </a:t>
            </a:r>
            <a:r>
              <a:rPr kumimoji="0" lang="en-US" altLang="ru-RU" sz="2000">
                <a:solidFill>
                  <a:srgbClr val="0065BD"/>
                </a:solidFill>
                <a:cs typeface="Arial" panose="020B0604020202020204" pitchFamily="34" charset="0"/>
              </a:rPr>
              <a:t>R&amp;D</a:t>
            </a:r>
            <a:endParaRPr kumimoji="0" lang="ru-RU" altLang="ru-RU" sz="2000">
              <a:solidFill>
                <a:srgbClr val="0065BD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2000">
                <a:solidFill>
                  <a:srgbClr val="0065BD"/>
                </a:solidFill>
                <a:cs typeface="Arial" panose="020B0604020202020204" pitchFamily="34" charset="0"/>
              </a:rPr>
              <a:t>Персональная эффективность</a:t>
            </a:r>
          </a:p>
          <a:p>
            <a:pPr eaLnBrk="1" hangingPunct="1"/>
            <a:r>
              <a:rPr kumimoji="0" lang="ru-RU" altLang="ru-RU" sz="2000">
                <a:solidFill>
                  <a:srgbClr val="0065BD"/>
                </a:solidFill>
                <a:cs typeface="Arial" panose="020B0604020202020204" pitchFamily="34" charset="0"/>
              </a:rPr>
              <a:t>Коммуникативные компетенции.</a:t>
            </a:r>
            <a:r>
              <a:rPr kumimoji="0" lang="ru-RU" altLang="ru-RU" sz="2000">
                <a:cs typeface="Arial" panose="020B0604020202020204" pitchFamily="34" charset="0"/>
              </a:rPr>
              <a:t> </a:t>
            </a: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29700" name="Номер слайда 3">
            <a:extLst>
              <a:ext uri="{FF2B5EF4-FFF2-40B4-BE49-F238E27FC236}">
                <a16:creationId xmlns:a16="http://schemas.microsoft.com/office/drawing/2014/main" id="{9B6BB0D0-77CF-47CD-BE06-461DE74C708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C41C0CA-C93E-456B-988E-874A89540FC3}" type="slidenum">
              <a:rPr kumimoji="0" lang="ru-RU" altLang="ru-RU" sz="1200">
                <a:solidFill>
                  <a:srgbClr val="898989"/>
                </a:solidFill>
                <a:latin typeface="DendaNewLightC" pitchFamily="50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Заголовок 1">
            <a:extLst>
              <a:ext uri="{FF2B5EF4-FFF2-40B4-BE49-F238E27FC236}">
                <a16:creationId xmlns:a16="http://schemas.microsoft.com/office/drawing/2014/main" id="{F7F9D54D-6939-43B7-A825-10AF322A9C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0825" y="908050"/>
            <a:ext cx="8642350" cy="1008063"/>
          </a:xfrm>
        </p:spPr>
        <p:txBody>
          <a:bodyPr/>
          <a:lstStyle/>
          <a:p>
            <a:pPr eaLnBrk="1" hangingPunct="1"/>
            <a:r>
              <a:rPr kumimoji="0" lang="ru-RU" altLang="ru-RU" sz="2400" b="1">
                <a:cs typeface="Arial" panose="020B0604020202020204" pitchFamily="34" charset="0"/>
              </a:rPr>
              <a:t>Федеральный государственный образовательный стандарт высшего образования по программам подготовки научно-педагогических кадров в аспирантуре</a:t>
            </a:r>
            <a:r>
              <a:rPr kumimoji="0" lang="ru-RU" altLang="ru-RU" sz="1800" b="1">
                <a:cs typeface="Arial" panose="020B0604020202020204" pitchFamily="34" charset="0"/>
              </a:rPr>
              <a:t> </a:t>
            </a:r>
            <a:endParaRPr kumimoji="0" lang="ru-RU" altLang="ru-RU" sz="1800" b="1">
              <a:cs typeface="Tahoma" panose="020B0604030504040204" pitchFamily="34" charset="0"/>
            </a:endParaRPr>
          </a:p>
        </p:txBody>
      </p:sp>
      <p:sp>
        <p:nvSpPr>
          <p:cNvPr id="30723" name="Содержимое 2">
            <a:extLst>
              <a:ext uri="{FF2B5EF4-FFF2-40B4-BE49-F238E27FC236}">
                <a16:creationId xmlns:a16="http://schemas.microsoft.com/office/drawing/2014/main" id="{B8953087-6E9B-40C7-BB4A-73D7130C059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50825" y="2062163"/>
            <a:ext cx="8785225" cy="4535487"/>
          </a:xfrm>
          <a:solidFill>
            <a:schemeClr val="bg1"/>
          </a:solidFill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Блок 1 «Образовательные дисциплины (модули)» - 30 ЗЕТ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ru-RU" altLang="ru-RU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Базовая часть - 9 ЗЕТ</a:t>
            </a:r>
            <a:r>
              <a:rPr kumimoji="0" lang="ru-RU" altLang="ru-RU" sz="180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kumimoji="0" lang="ru-RU" altLang="ru-RU" sz="18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«Иностранный язык», «История и философия науки»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0" lang="ru-RU" altLang="ru-RU" sz="1800" b="1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Вариативная часть образовательной составляющей - 21 ЗЕТ.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___________________________________________________________________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rgbClr val="00B050"/>
                </a:solidFill>
                <a:cs typeface="Arial" panose="020B0604020202020204" pitchFamily="34" charset="0"/>
              </a:rPr>
              <a:t>Блок 2 «Практика» (вариативная часть программы)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chemeClr val="tx2"/>
                </a:solidFill>
                <a:cs typeface="Arial" panose="020B0604020202020204" pitchFamily="34" charset="0"/>
              </a:rPr>
              <a:t>Блок 3 «Научно-исследовательская работа» (вариативная часть программы)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chemeClr val="tx2"/>
                </a:solidFill>
                <a:cs typeface="Arial" panose="020B0604020202020204" pitchFamily="34" charset="0"/>
              </a:rPr>
              <a:t>Блок 2 + Блок 3 = 141 ЗЕТ / 201 ЗЕТ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rgbClr val="C00000"/>
                </a:solidFill>
                <a:cs typeface="Arial" panose="020B0604020202020204" pitchFamily="34" charset="0"/>
              </a:rPr>
              <a:t>Блок 4 «Итоговая аттестация» - 9 зач. ед. (подготовка к экзамену по специальности и защите квалификационной работы)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chemeClr val="tx2"/>
                </a:solidFill>
                <a:cs typeface="Arial" panose="020B0604020202020204" pitchFamily="34" charset="0"/>
              </a:rPr>
              <a:t>Всего – 180 ЗЕТ / 240 ЗЕТ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solidFill>
                  <a:schemeClr val="tx2"/>
                </a:solidFill>
                <a:cs typeface="Arial" panose="020B0604020202020204" pitchFamily="34" charset="0"/>
              </a:rPr>
              <a:t>___________________</a:t>
            </a:r>
            <a:r>
              <a:rPr kumimoji="0" lang="ru-RU" altLang="ru-RU" sz="1800" b="1">
                <a:cs typeface="Arial" panose="020B0604020202020204" pitchFamily="34" charset="0"/>
              </a:rPr>
              <a:t>_____________________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1800" b="1">
                <a:cs typeface="Arial" panose="020B0604020202020204" pitchFamily="34" charset="0"/>
              </a:rPr>
              <a:t>Вес образовательной составляющей – 1/6 (для гуманитарных наук) или 1/8 (для естественных наук).</a:t>
            </a:r>
          </a:p>
        </p:txBody>
      </p:sp>
      <p:sp>
        <p:nvSpPr>
          <p:cNvPr id="30724" name="Номер слайда 3">
            <a:extLst>
              <a:ext uri="{FF2B5EF4-FFF2-40B4-BE49-F238E27FC236}">
                <a16:creationId xmlns:a16="http://schemas.microsoft.com/office/drawing/2014/main" id="{829C79C6-F19B-4E5A-A74F-FB011B7FE28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EF6280A-A2EF-4E1D-B01E-B99AED33CE26}" type="slidenum">
              <a:rPr kumimoji="0" lang="ru-RU" altLang="ru-RU" sz="1200">
                <a:solidFill>
                  <a:srgbClr val="898989"/>
                </a:solidFill>
                <a:latin typeface="DendaNewLightC" pitchFamily="50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>
            <a:extLst>
              <a:ext uri="{FF2B5EF4-FFF2-40B4-BE49-F238E27FC236}">
                <a16:creationId xmlns:a16="http://schemas.microsoft.com/office/drawing/2014/main" id="{EE4D1723-5FB0-4B2A-B596-2103D6BA73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74625"/>
            <a:ext cx="5256212" cy="581025"/>
          </a:xfrm>
        </p:spPr>
        <p:txBody>
          <a:bodyPr/>
          <a:lstStyle/>
          <a:p>
            <a:pPr eaLnBrk="1" hangingPunct="1"/>
            <a:r>
              <a:rPr kumimoji="0" lang="ru-RU" altLang="ru-RU" sz="1600" b="1">
                <a:solidFill>
                  <a:schemeClr val="bg1"/>
                </a:solidFill>
                <a:cs typeface="Arial" panose="020B0604020202020204" pitchFamily="34" charset="0"/>
              </a:rPr>
              <a:t>Раздел 2. Научный труд. Оценки результативности научной работы</a:t>
            </a:r>
          </a:p>
        </p:txBody>
      </p:sp>
      <p:sp>
        <p:nvSpPr>
          <p:cNvPr id="13315" name="Номер слайда 3">
            <a:extLst>
              <a:ext uri="{FF2B5EF4-FFF2-40B4-BE49-F238E27FC236}">
                <a16:creationId xmlns:a16="http://schemas.microsoft.com/office/drawing/2014/main" id="{BD94FA8A-70D3-44E3-ABCB-06646600B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8B68208-3F24-426E-A8D9-DE4799A92689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2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sp>
        <p:nvSpPr>
          <p:cNvPr id="13316" name="Прямоугольник 9">
            <a:extLst>
              <a:ext uri="{FF2B5EF4-FFF2-40B4-BE49-F238E27FC236}">
                <a16:creationId xmlns:a16="http://schemas.microsoft.com/office/drawing/2014/main" id="{D113AD60-6719-4F20-AB52-BCA8758BC2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836613"/>
            <a:ext cx="80645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36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002060"/>
                </a:solidFill>
              </a:rPr>
              <a:t>Основные вопросы</a:t>
            </a:r>
            <a:r>
              <a:rPr kumimoji="0" lang="ru-RU" altLang="ru-RU">
                <a:solidFill>
                  <a:srgbClr val="002060"/>
                </a:solidFill>
              </a:rPr>
              <a:t>:</a:t>
            </a:r>
          </a:p>
          <a:p>
            <a:pPr eaLnBrk="1" hangingPunct="1">
              <a:spcBef>
                <a:spcPct val="0"/>
              </a:spcBef>
            </a:pPr>
            <a:r>
              <a:rPr kumimoji="0" lang="ru-RU" altLang="ru-RU">
                <a:solidFill>
                  <a:srgbClr val="002060"/>
                </a:solidFill>
              </a:rPr>
              <a:t>Научный коллектив: проблема возраста. Проблемы подготовки кадров высшей научной квалификации. </a:t>
            </a:r>
          </a:p>
          <a:p>
            <a:pPr eaLnBrk="1" hangingPunct="1">
              <a:spcBef>
                <a:spcPct val="0"/>
              </a:spcBef>
              <a:buFontTx/>
              <a:buChar char="•"/>
            </a:pPr>
            <a:endParaRPr kumimoji="0" lang="ru-RU" altLang="ru-RU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kumimoji="0" lang="ru-RU" altLang="ru-RU">
                <a:solidFill>
                  <a:srgbClr val="002060"/>
                </a:solidFill>
              </a:rPr>
              <a:t>Научная продуктивность. Закон Лотки. Показатели цитирования. Импакт-факторы научных журналов. Индекс Хирша. </a:t>
            </a:r>
          </a:p>
          <a:p>
            <a:pPr eaLnBrk="1" hangingPunct="1">
              <a:spcBef>
                <a:spcPct val="0"/>
              </a:spcBef>
            </a:pPr>
            <a:endParaRPr kumimoji="0" lang="ru-RU" altLang="ru-RU">
              <a:solidFill>
                <a:srgbClr val="00206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kumimoji="0" lang="ru-RU" altLang="ru-RU">
                <a:solidFill>
                  <a:srgbClr val="002060"/>
                </a:solidFill>
              </a:rPr>
              <a:t>Роль библиометрических методов в оценке результативности научной работы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Номер слайда 1">
            <a:extLst>
              <a:ext uri="{FF2B5EF4-FFF2-40B4-BE49-F238E27FC236}">
                <a16:creationId xmlns:a16="http://schemas.microsoft.com/office/drawing/2014/main" id="{91899128-B11C-4AE0-914D-25CB897F5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068093-716A-4392-A5E7-B020020EB2BD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sp>
        <p:nvSpPr>
          <p:cNvPr id="31747" name="Прямоугольник 2">
            <a:extLst>
              <a:ext uri="{FF2B5EF4-FFF2-40B4-BE49-F238E27FC236}">
                <a16:creationId xmlns:a16="http://schemas.microsoft.com/office/drawing/2014/main" id="{52500C83-60F6-4CB9-9D8C-F412F52275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850" y="1503363"/>
            <a:ext cx="8569325" cy="4446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200">
                <a:latin typeface="Arial" panose="020B0604020202020204" pitchFamily="34" charset="0"/>
              </a:rPr>
              <a:t>У обучающегося должны быть сформированы следующие виды компетенций: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200">
                <a:latin typeface="Arial" panose="020B0604020202020204" pitchFamily="34" charset="0"/>
              </a:rPr>
              <a:t>	- </a:t>
            </a:r>
            <a:r>
              <a:rPr kumimoji="0" lang="ru-RU" altLang="ru-RU" sz="2200" b="1">
                <a:latin typeface="Arial" panose="020B0604020202020204" pitchFamily="34" charset="0"/>
              </a:rPr>
              <a:t>универсальные</a:t>
            </a:r>
            <a:r>
              <a:rPr kumimoji="0" lang="ru-RU" altLang="ru-RU" sz="2200">
                <a:latin typeface="Arial" panose="020B0604020202020204" pitchFamily="34" charset="0"/>
              </a:rPr>
              <a:t> (вне зависимости от направленности программы - </a:t>
            </a:r>
            <a:r>
              <a:rPr kumimoji="0" lang="ru-RU" altLang="ru-RU" sz="2200" i="1">
                <a:latin typeface="Arial" panose="020B0604020202020204" pitchFamily="34" charset="0"/>
              </a:rPr>
              <a:t>устанавливаются разработчиком ФГОС </a:t>
            </a:r>
            <a:r>
              <a:rPr kumimoji="0" lang="ru-RU" altLang="ru-RU" sz="2200">
                <a:latin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200">
                <a:latin typeface="Arial" panose="020B0604020202020204" pitchFamily="34" charset="0"/>
              </a:rPr>
              <a:t>	- </a:t>
            </a:r>
            <a:r>
              <a:rPr kumimoji="0" lang="ru-RU" altLang="ru-RU" sz="2200" b="1">
                <a:latin typeface="Arial" panose="020B0604020202020204" pitchFamily="34" charset="0"/>
              </a:rPr>
              <a:t>общепрофессиональные</a:t>
            </a:r>
            <a:endParaRPr kumimoji="0" lang="ru-RU" altLang="ru-RU" sz="2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200" b="1">
                <a:latin typeface="Arial" panose="020B0604020202020204" pitchFamily="34" charset="0"/>
              </a:rPr>
              <a:t>а)</a:t>
            </a:r>
            <a:r>
              <a:rPr kumimoji="0" lang="ru-RU" altLang="ru-RU" sz="2200">
                <a:latin typeface="Arial" panose="020B0604020202020204" pitchFamily="34" charset="0"/>
              </a:rPr>
              <a:t> вне зависимости от направленности программы </a:t>
            </a:r>
            <a:r>
              <a:rPr kumimoji="0" lang="ru-RU" altLang="ru-RU" sz="2200" i="1">
                <a:latin typeface="Arial" panose="020B0604020202020204" pitchFamily="34" charset="0"/>
              </a:rPr>
              <a:t>(устанавливаются разработчиком ФГОС – не более 8 компетенций);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200" b="1">
                <a:latin typeface="Arial" panose="020B0604020202020204" pitchFamily="34" charset="0"/>
              </a:rPr>
              <a:t>б)</a:t>
            </a:r>
            <a:r>
              <a:rPr kumimoji="0" lang="ru-RU" altLang="ru-RU" sz="2200">
                <a:latin typeface="Arial" panose="020B0604020202020204" pitchFamily="34" charset="0"/>
              </a:rPr>
              <a:t> в соответствии с направленностью программы: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200" i="1">
                <a:latin typeface="Arial" panose="020B0604020202020204" pitchFamily="34" charset="0"/>
              </a:rPr>
              <a:t>(устанавливаются разработчиком ФГОС)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200">
                <a:latin typeface="Arial" panose="020B0604020202020204" pitchFamily="34" charset="0"/>
              </a:rPr>
              <a:t>	- </a:t>
            </a:r>
            <a:r>
              <a:rPr kumimoji="0" lang="ru-RU" altLang="ru-RU" sz="2200" b="1">
                <a:latin typeface="Arial" panose="020B0604020202020204" pitchFamily="34" charset="0"/>
              </a:rPr>
              <a:t>профессиональные </a:t>
            </a:r>
            <a:r>
              <a:rPr kumimoji="0" lang="ru-RU" altLang="ru-RU" sz="2200">
                <a:latin typeface="Arial" panose="020B0604020202020204" pitchFamily="34" charset="0"/>
              </a:rPr>
              <a:t>(</a:t>
            </a:r>
            <a:r>
              <a:rPr kumimoji="0" lang="ru-RU" altLang="ru-RU" sz="2200" i="1">
                <a:latin typeface="Arial" panose="020B0604020202020204" pitchFamily="34" charset="0"/>
              </a:rPr>
              <a:t>разрабатываются организацией в соответствии с направленностью программы</a:t>
            </a:r>
            <a:r>
              <a:rPr kumimoji="0" lang="ru-RU" altLang="ru-RU" sz="2200">
                <a:latin typeface="Arial" panose="020B0604020202020204" pitchFamily="34" charset="0"/>
              </a:rPr>
              <a:t>).</a:t>
            </a:r>
          </a:p>
        </p:txBody>
      </p:sp>
      <p:sp>
        <p:nvSpPr>
          <p:cNvPr id="31748" name="Прямоугольник 3">
            <a:extLst>
              <a:ext uri="{FF2B5EF4-FFF2-40B4-BE49-F238E27FC236}">
                <a16:creationId xmlns:a16="http://schemas.microsoft.com/office/drawing/2014/main" id="{D11A4B5E-FE7D-4B1A-B1F3-00BFC195B2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288" y="107950"/>
            <a:ext cx="5435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Что предписывает ФГОС в отношении образовательных дисциплин</a:t>
            </a:r>
            <a:r>
              <a:rPr kumimoji="0" lang="en-US" altLang="ru-RU" sz="2000" b="1">
                <a:solidFill>
                  <a:schemeClr val="bg1"/>
                </a:solidFill>
                <a:latin typeface="Arial" panose="020B0604020202020204" pitchFamily="34" charset="0"/>
              </a:rPr>
              <a:t>?</a:t>
            </a:r>
            <a:endParaRPr kumimoji="0" lang="ru-RU" altLang="ru-RU" sz="200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id="{5494DB47-19E8-4FFC-8E2C-044DB130678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-766763" y="157163"/>
            <a:ext cx="8229601" cy="627062"/>
          </a:xfrm>
        </p:spPr>
        <p:txBody>
          <a:bodyPr/>
          <a:lstStyle/>
          <a:p>
            <a:pPr eaLnBrk="1" hangingPunct="1"/>
            <a:r>
              <a:rPr kumimoji="0" lang="ru-RU" altLang="ru-RU" sz="2400" b="1" i="1">
                <a:solidFill>
                  <a:schemeClr val="bg1"/>
                </a:solidFill>
                <a:cs typeface="Arial" panose="020B0604020202020204" pitchFamily="34" charset="0"/>
              </a:rPr>
              <a:t>ИССЛЕДОВАТЕЛЬСКИЕ ШКОЛЫ</a:t>
            </a:r>
            <a:r>
              <a:rPr kumimoji="0" lang="ru-RU" altLang="ru-RU" sz="2400" b="1" i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ННГУ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4E119066-18BB-4B25-83EF-117CA70BCE31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1292225"/>
            <a:ext cx="8229600" cy="5016500"/>
          </a:xfrm>
          <a:ln>
            <a:solidFill>
              <a:schemeClr val="accent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ЦЕЛЬ</a:t>
            </a:r>
            <a:r>
              <a:rPr kumimoji="0" lang="ru-RU" altLang="ru-RU" sz="24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подготовка выпускников к профессиональной карьере в академической сфере и высокотехнологичных отраслях экономики на уровне современных международных стандартов. Конкурентоспособность выпускников на рынке исследований и высшего образования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400">
                <a:solidFill>
                  <a:schemeClr val="folHlink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 период с 2012 по 2015 гг. в ННГУ создано 9 школ</a:t>
            </a:r>
            <a:r>
              <a:rPr kumimoji="0" lang="ru-RU" altLang="ru-RU" sz="24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 b="1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</a:t>
            </a: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Лазерная физика»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«Нейробиотехнологии»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«Наноматериалы и нанотехнологии»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«Компьютерная и экспериментальная механика»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«Экодиагностика био- и геосистем»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«Социально-политические процессы в условиях глобализации»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«Колебательно-волновые процессы в природных и искусственных средах»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«Новые материалы на основе неорганических соединений»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16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«Новые материалы на основе органических соединений и полимеров»</a:t>
            </a:r>
            <a:endParaRPr kumimoji="0" lang="ru-RU" altLang="ru-RU" sz="2400">
              <a:solidFill>
                <a:srgbClr val="0065B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772" name="Номер слайда 3">
            <a:extLst>
              <a:ext uri="{FF2B5EF4-FFF2-40B4-BE49-F238E27FC236}">
                <a16:creationId xmlns:a16="http://schemas.microsoft.com/office/drawing/2014/main" id="{26796BCF-DAC7-42DE-BBAE-DC2426DB0DC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200">
                <a:solidFill>
                  <a:srgbClr val="898989"/>
                </a:solidFill>
                <a:latin typeface="DendaNewLightC" pitchFamily="50" charset="0"/>
              </a:rPr>
              <a:t> </a:t>
            </a:r>
            <a:fld id="{D5C604CD-3B27-4FD4-8277-11DF8448EFB2}" type="slidenum">
              <a:rPr kumimoji="0" lang="ru-RU" altLang="ru-RU" sz="1200">
                <a:solidFill>
                  <a:srgbClr val="898989"/>
                </a:solidFill>
                <a:latin typeface="DendaNewLightC" pitchFamily="50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>
            <a:extLst>
              <a:ext uri="{FF2B5EF4-FFF2-40B4-BE49-F238E27FC236}">
                <a16:creationId xmlns:a16="http://schemas.microsoft.com/office/drawing/2014/main" id="{074A5E5B-0A5F-4F91-98F7-FAE1C238084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4213" y="115888"/>
            <a:ext cx="5400675" cy="649287"/>
          </a:xfrm>
        </p:spPr>
        <p:txBody>
          <a:bodyPr/>
          <a:lstStyle/>
          <a:p>
            <a:pPr eaLnBrk="1" hangingPunct="1"/>
            <a:r>
              <a:rPr kumimoji="0" lang="ru-RU" altLang="ru-RU" sz="1800" b="1">
                <a:solidFill>
                  <a:schemeClr val="bg1"/>
                </a:solidFill>
                <a:cs typeface="Arial" panose="020B0604020202020204" pitchFamily="34" charset="0"/>
              </a:rPr>
              <a:t>Критерии создания исследовательских школ в ННГУ</a:t>
            </a:r>
          </a:p>
        </p:txBody>
      </p:sp>
      <p:sp>
        <p:nvSpPr>
          <p:cNvPr id="34819" name="Содержимое 2">
            <a:extLst>
              <a:ext uri="{FF2B5EF4-FFF2-40B4-BE49-F238E27FC236}">
                <a16:creationId xmlns:a16="http://schemas.microsoft.com/office/drawing/2014/main" id="{9FF36428-CABD-41EE-8004-EB25248D149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84175" y="1198563"/>
            <a:ext cx="8291513" cy="5183187"/>
          </a:xfrm>
          <a:ln>
            <a:solidFill>
              <a:srgbClr val="0065BD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000">
                <a:cs typeface="Arial" panose="020B0604020202020204" pitchFamily="34" charset="0"/>
              </a:rPr>
              <a:t>	</a:t>
            </a:r>
            <a:r>
              <a:rPr kumimoji="0" lang="ru-RU" altLang="ru-RU" sz="2400">
                <a:solidFill>
                  <a:srgbClr val="0065BD"/>
                </a:solidFill>
                <a:cs typeface="Arial" panose="020B0604020202020204" pitchFamily="34" charset="0"/>
              </a:rPr>
              <a:t>1. </a:t>
            </a:r>
            <a:r>
              <a:rPr kumimoji="0" lang="ru-RU" altLang="ru-RU" sz="2600" b="1">
                <a:solidFill>
                  <a:srgbClr val="0065BD"/>
                </a:solidFill>
                <a:cs typeface="Arial" panose="020B0604020202020204" pitchFamily="34" charset="0"/>
              </a:rPr>
              <a:t>Школы создаются на базе крупных научных коллективов мирового уровня.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600">
                <a:cs typeface="Arial" panose="020B0604020202020204" pitchFamily="34" charset="0"/>
              </a:rPr>
              <a:t>	</a:t>
            </a:r>
            <a:r>
              <a:rPr kumimoji="0" lang="ru-RU" altLang="ru-RU" sz="2600">
                <a:solidFill>
                  <a:srgbClr val="0065BD"/>
                </a:solidFill>
                <a:cs typeface="Arial" panose="020B0604020202020204" pitchFamily="34" charset="0"/>
              </a:rPr>
              <a:t>2. </a:t>
            </a:r>
            <a:r>
              <a:rPr kumimoji="0" lang="ru-RU" altLang="ru-RU" sz="2600" b="1">
                <a:solidFill>
                  <a:srgbClr val="0065BD"/>
                </a:solidFill>
                <a:cs typeface="Arial" panose="020B0604020202020204" pitchFamily="34" charset="0"/>
              </a:rPr>
              <a:t>Критерии создания (необходимые условия)</a:t>
            </a:r>
            <a:r>
              <a:rPr kumimoji="0" lang="ru-RU" altLang="ru-RU" sz="2600">
                <a:solidFill>
                  <a:srgbClr val="0065BD"/>
                </a:solidFill>
                <a:cs typeface="Arial" panose="020B0604020202020204" pitchFamily="34" charset="0"/>
              </a:rPr>
              <a:t>: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600">
                <a:solidFill>
                  <a:srgbClr val="0065BD"/>
                </a:solidFill>
                <a:cs typeface="Arial" panose="020B0604020202020204" pitchFamily="34" charset="0"/>
              </a:rPr>
              <a:t>	- высокий потенциал развития научного коллектива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600">
                <a:solidFill>
                  <a:srgbClr val="0065BD"/>
                </a:solidFill>
                <a:cs typeface="Arial" panose="020B0604020202020204" pitchFamily="34" charset="0"/>
              </a:rPr>
              <a:t>	- междисциплинарность исследований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600">
                <a:solidFill>
                  <a:srgbClr val="0065BD"/>
                </a:solidFill>
                <a:cs typeface="Arial" panose="020B0604020202020204" pitchFamily="34" charset="0"/>
              </a:rPr>
              <a:t>	- наличие финансового и инфраструктурного обеспечения исследований и подготовки научных кадров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600">
                <a:solidFill>
                  <a:srgbClr val="0065BD"/>
                </a:solidFill>
                <a:cs typeface="Arial" panose="020B0604020202020204" pitchFamily="34" charset="0"/>
              </a:rPr>
              <a:t>	- наличие партнерских отношений с ведущими научно-образовательными центрами и предприятиями высоких технологий.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400">
                <a:solidFill>
                  <a:srgbClr val="0065BD"/>
                </a:solidFill>
                <a:cs typeface="Arial" panose="020B0604020202020204" pitchFamily="34" charset="0"/>
              </a:rPr>
              <a:t>	</a:t>
            </a:r>
            <a:endParaRPr kumimoji="0" lang="ru-RU" altLang="ru-RU" sz="1200" b="1" i="1">
              <a:solidFill>
                <a:srgbClr val="0065BD"/>
              </a:solidFill>
              <a:cs typeface="Arial" panose="020B0604020202020204" pitchFamily="34" charset="0"/>
            </a:endParaRPr>
          </a:p>
        </p:txBody>
      </p:sp>
      <p:sp>
        <p:nvSpPr>
          <p:cNvPr id="34820" name="Номер слайда 3">
            <a:extLst>
              <a:ext uri="{FF2B5EF4-FFF2-40B4-BE49-F238E27FC236}">
                <a16:creationId xmlns:a16="http://schemas.microsoft.com/office/drawing/2014/main" id="{9F0B1487-750E-4CC9-8ECD-BA1CEE24FC1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32372A-BC75-4285-83F3-22442BC0B4CC}" type="slidenum">
              <a:rPr kumimoji="0" lang="ru-RU" altLang="ru-RU" sz="1200">
                <a:solidFill>
                  <a:srgbClr val="898989"/>
                </a:solidFill>
                <a:latin typeface="DendaNewLightC" pitchFamily="50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FAC5BD99-B788-43F4-9163-E4845EB8C32D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590550" y="115888"/>
            <a:ext cx="8229600" cy="627062"/>
          </a:xfrm>
        </p:spPr>
        <p:txBody>
          <a:bodyPr/>
          <a:lstStyle/>
          <a:p>
            <a:pPr algn="l" eaLnBrk="1" hangingPunct="1"/>
            <a:r>
              <a:rPr kumimoji="0" lang="ru-RU" altLang="ru-RU" sz="20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Отличия от традиционной аспирантуры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332C7E1-67A2-4115-BF0F-2EDBF343CB20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539750" y="1412875"/>
            <a:ext cx="8435975" cy="4945063"/>
          </a:xfrm>
        </p:spPr>
        <p:txBody>
          <a:bodyPr/>
          <a:lstStyle/>
          <a:p>
            <a:pPr eaLnBrk="1" hangingPunct="1"/>
            <a:r>
              <a:rPr kumimoji="0" lang="ru-RU" altLang="ru-RU" sz="28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Аспирант приобретает статус научного работника (включение в состав творческого коллектива по выполнению финансируемых научно-исследовательских проектов по теме диссертации)</a:t>
            </a:r>
          </a:p>
          <a:p>
            <a:pPr eaLnBrk="1" hangingPunct="1"/>
            <a:r>
              <a:rPr kumimoji="0" lang="ru-RU" altLang="ru-RU" sz="28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Междисциплинарность подготовки </a:t>
            </a:r>
          </a:p>
          <a:p>
            <a:pPr eaLnBrk="1" hangingPunct="1"/>
            <a:r>
              <a:rPr kumimoji="0" lang="ru-RU" altLang="ru-RU" sz="28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Академическая мобильность (прохождение стажировки или освоение некоторых образовательных курсов в ведущих российских или зарубежных университетах – партнерах)</a:t>
            </a:r>
            <a:endParaRPr kumimoji="0" lang="ru-RU" altLang="ru-RU" sz="24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/>
            <a:endParaRPr kumimoji="0" lang="ru-RU" altLang="ru-RU" sz="24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5844" name="Номер слайда 3">
            <a:extLst>
              <a:ext uri="{FF2B5EF4-FFF2-40B4-BE49-F238E27FC236}">
                <a16:creationId xmlns:a16="http://schemas.microsoft.com/office/drawing/2014/main" id="{07EF4031-94AF-4818-90F3-93EE8F3DF0E2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675AF3C-A008-4041-B428-4949868A48C0}" type="slidenum">
              <a:rPr kumimoji="0" lang="ru-RU" altLang="ru-RU" sz="1200">
                <a:solidFill>
                  <a:srgbClr val="898989"/>
                </a:solidFill>
                <a:latin typeface="DendaNewLightC" pitchFamily="50" charset="0"/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0ABE6D23-2D37-417A-955F-3715E53A59F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57163"/>
            <a:ext cx="5761037" cy="581025"/>
          </a:xfrm>
        </p:spPr>
        <p:txBody>
          <a:bodyPr/>
          <a:lstStyle/>
          <a:p>
            <a:pPr eaLnBrk="1" hangingPunct="1"/>
            <a: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Тема 2.3. Научная продуктивность. </a:t>
            </a:r>
            <a:b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Закон Лотки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A06B436B-FCE1-4171-BFC6-557EB961867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23850" y="1125538"/>
            <a:ext cx="8496300" cy="2808287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ru-RU" altLang="ru-RU" dirty="0">
                <a:cs typeface="Arial" panose="020B0604020202020204" pitchFamily="34" charset="0"/>
              </a:rPr>
              <a:t>	</a:t>
            </a:r>
            <a:r>
              <a:rPr kumimoji="0" lang="ru-RU" altLang="ru-RU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Распределение Ципфа – Лотки 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ru-RU" altLang="ru-RU" sz="2400" b="1" i="1" dirty="0">
                <a:solidFill>
                  <a:srgbClr val="002060"/>
                </a:solidFill>
                <a:cs typeface="Arial" panose="020B0604020202020204" pitchFamily="34" charset="0"/>
              </a:rPr>
              <a:t>(распределение ученых по количеству опубликованных ими статей)</a:t>
            </a:r>
            <a:r>
              <a:rPr kumimoji="0" lang="ru-RU" altLang="ru-RU" sz="2400" b="1" dirty="0">
                <a:solidFill>
                  <a:srgbClr val="002060"/>
                </a:solidFill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Число научных работников </a:t>
            </a:r>
            <a:r>
              <a:rPr kumimoji="0" lang="en-US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N</a:t>
            </a:r>
            <a:r>
              <a:rPr kumimoji="0"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, написавших </a:t>
            </a:r>
            <a:r>
              <a:rPr kumimoji="0" lang="en-US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n</a:t>
            </a:r>
            <a:r>
              <a:rPr kumimoji="0" lang="ru-RU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 статей, пропорционально 1/</a:t>
            </a:r>
            <a:r>
              <a:rPr kumimoji="0" lang="en-US" altLang="ru-RU" sz="2800" dirty="0">
                <a:solidFill>
                  <a:srgbClr val="002060"/>
                </a:solidFill>
                <a:cs typeface="Arial" panose="020B0604020202020204" pitchFamily="34" charset="0"/>
              </a:rPr>
              <a:t>n</a:t>
            </a:r>
            <a:r>
              <a:rPr kumimoji="0" lang="ru-RU" altLang="ru-RU" sz="2800" baseline="300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</a:p>
          <a:p>
            <a:pPr algn="ctr" eaLnBrk="1" hangingPunct="1">
              <a:buFontTx/>
              <a:buNone/>
            </a:pPr>
            <a:r>
              <a:rPr kumimoji="0" lang="en-US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N</a:t>
            </a:r>
            <a:r>
              <a:rPr kumimoji="0" lang="ru-RU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kumimoji="0" lang="en-US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~ </a:t>
            </a:r>
            <a:r>
              <a:rPr kumimoji="0" lang="ru-RU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1/</a:t>
            </a:r>
            <a:r>
              <a:rPr kumimoji="0" lang="en-US" altLang="ru-RU" sz="2800" b="1" dirty="0">
                <a:solidFill>
                  <a:srgbClr val="002060"/>
                </a:solidFill>
                <a:cs typeface="Arial" panose="020B0604020202020204" pitchFamily="34" charset="0"/>
              </a:rPr>
              <a:t>n</a:t>
            </a:r>
            <a:r>
              <a:rPr kumimoji="0" lang="ru-RU" altLang="ru-RU" sz="2800" b="1" baseline="30000" dirty="0">
                <a:solidFill>
                  <a:srgbClr val="002060"/>
                </a:solidFill>
                <a:cs typeface="Arial" panose="020B0604020202020204" pitchFamily="34" charset="0"/>
              </a:rPr>
              <a:t>2</a:t>
            </a:r>
            <a:endParaRPr kumimoji="0" lang="ru-RU" altLang="ru-RU" sz="2800" b="1" dirty="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313990A8-2723-4592-8EE7-030F04BAE8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576" y="4321175"/>
            <a:ext cx="7750175" cy="206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593725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  <a:tab pos="593725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593725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>
                <a:solidFill>
                  <a:srgbClr val="002060"/>
                </a:solidFill>
              </a:rPr>
              <a:t>Для частоты </a:t>
            </a:r>
            <a:r>
              <a:rPr kumimoji="0" lang="en-US" altLang="ru-RU">
                <a:solidFill>
                  <a:srgbClr val="002060"/>
                </a:solidFill>
              </a:rPr>
              <a:t>N</a:t>
            </a:r>
            <a:r>
              <a:rPr kumimoji="0" lang="ru-RU" altLang="ru-RU">
                <a:solidFill>
                  <a:srgbClr val="002060"/>
                </a:solidFill>
              </a:rPr>
              <a:t>(q) появления лиц, опубликовавших, по крайней мере, q работ, существует соотношение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rgbClr val="002060"/>
                </a:solidFill>
              </a:rPr>
              <a:t>q </a:t>
            </a:r>
            <a:r>
              <a:rPr kumimoji="0" lang="ru-RU" altLang="ru-RU" b="1" baseline="30000">
                <a:solidFill>
                  <a:srgbClr val="002060"/>
                </a:solidFill>
              </a:rPr>
              <a:t>. </a:t>
            </a:r>
            <a:r>
              <a:rPr kumimoji="0" lang="en-US" altLang="ru-RU" b="1">
                <a:solidFill>
                  <a:srgbClr val="002060"/>
                </a:solidFill>
              </a:rPr>
              <a:t>N</a:t>
            </a:r>
            <a:r>
              <a:rPr kumimoji="0" lang="ru-RU" altLang="ru-RU" b="1">
                <a:solidFill>
                  <a:srgbClr val="002060"/>
                </a:solidFill>
              </a:rPr>
              <a:t>(q)=</a:t>
            </a:r>
            <a:r>
              <a:rPr kumimoji="0" lang="en-US" altLang="ru-RU" b="1">
                <a:solidFill>
                  <a:srgbClr val="002060"/>
                </a:solidFill>
              </a:rPr>
              <a:t>const</a:t>
            </a:r>
            <a:endParaRPr kumimoji="0" lang="ru-RU" altLang="ru-RU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70417597-C202-40FA-BC77-444A8DF8027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163513"/>
            <a:ext cx="8075613" cy="581025"/>
          </a:xfrm>
        </p:spPr>
        <p:txBody>
          <a:bodyPr/>
          <a:lstStyle/>
          <a:p>
            <a:pPr algn="l" eaLnBrk="1" hangingPunct="1"/>
            <a:r>
              <a:rPr kumimoji="0" lang="ru-RU" altLang="ru-RU" sz="2200" b="1" cap="all" dirty="0">
                <a:solidFill>
                  <a:schemeClr val="bg1"/>
                </a:solidFill>
                <a:cs typeface="Arial" panose="020B0604020202020204" pitchFamily="34" charset="0"/>
              </a:rPr>
              <a:t>Пример распределения авторов </a:t>
            </a:r>
            <a:br>
              <a:rPr kumimoji="0" lang="ru-RU" altLang="ru-RU" sz="2200" b="1" cap="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2200" b="1" cap="all" dirty="0">
                <a:solidFill>
                  <a:schemeClr val="bg1"/>
                </a:solidFill>
                <a:cs typeface="Arial" panose="020B0604020202020204" pitchFamily="34" charset="0"/>
              </a:rPr>
              <a:t>по количеству написанных ими статей</a:t>
            </a:r>
          </a:p>
        </p:txBody>
      </p:sp>
      <p:sp>
        <p:nvSpPr>
          <p:cNvPr id="38915" name="Rectangle 11">
            <a:extLst>
              <a:ext uri="{FF2B5EF4-FFF2-40B4-BE49-F238E27FC236}">
                <a16:creationId xmlns:a16="http://schemas.microsoft.com/office/drawing/2014/main" id="{E5662122-B4E4-4B34-9B6F-9A744806AB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38916" name="Object 15">
            <a:extLst>
              <a:ext uri="{FF2B5EF4-FFF2-40B4-BE49-F238E27FC236}">
                <a16:creationId xmlns:a16="http://schemas.microsoft.com/office/drawing/2014/main" id="{B5C6C0B5-3513-4A66-89BE-C45871B163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85788" y="1412875"/>
          <a:ext cx="7947025" cy="460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Диаграмма" r:id="rId2" imgW="4676775" imgH="2714625" progId="Excel.Sheet.8">
                  <p:embed/>
                </p:oleObj>
              </mc:Choice>
              <mc:Fallback>
                <p:oleObj name="Диаграмма" r:id="rId2" imgW="4676775" imgH="2714625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788" y="1412875"/>
                        <a:ext cx="7947025" cy="4608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Заголовок 1">
            <a:extLst>
              <a:ext uri="{FF2B5EF4-FFF2-40B4-BE49-F238E27FC236}">
                <a16:creationId xmlns:a16="http://schemas.microsoft.com/office/drawing/2014/main" id="{873669AC-9988-43A6-AC11-4D9EF54CEB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5" y="163513"/>
            <a:ext cx="5651500" cy="581025"/>
          </a:xfrm>
        </p:spPr>
        <p:txBody>
          <a:bodyPr/>
          <a:lstStyle/>
          <a:p>
            <a:pPr eaLnBrk="1" hangingPunct="1"/>
            <a: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Комментарий к распределению </a:t>
            </a:r>
            <a:b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Ципфа-Лотки</a:t>
            </a:r>
          </a:p>
        </p:txBody>
      </p:sp>
      <p:sp>
        <p:nvSpPr>
          <p:cNvPr id="39939" name="Содержимое 2">
            <a:extLst>
              <a:ext uri="{FF2B5EF4-FFF2-40B4-BE49-F238E27FC236}">
                <a16:creationId xmlns:a16="http://schemas.microsoft.com/office/drawing/2014/main" id="{C38CB83B-727E-4C4B-A27E-06EBC02EAA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19175"/>
            <a:ext cx="8229600" cy="5218113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kumimoji="0" lang="ru-RU" altLang="ru-RU" b="1" dirty="0">
                <a:solidFill>
                  <a:srgbClr val="002060"/>
                </a:solidFill>
                <a:cs typeface="Arial" panose="020B0604020202020204" pitchFamily="34" charset="0"/>
              </a:rPr>
              <a:t>Всего 155 авторов. Ими написаны 293 статьи.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endParaRPr kumimoji="0" lang="ru-RU" altLang="ru-RU" sz="2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125 чел. </a:t>
            </a:r>
            <a:r>
              <a:rPr kumimoji="0"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(= 80% от общего количества</a:t>
            </a:r>
            <a:r>
              <a:rPr kumimoji="0" lang="en-US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!</a:t>
            </a:r>
            <a:r>
              <a:rPr kumimoji="0"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) </a:t>
            </a: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написали 1-2 статьи – это </a:t>
            </a:r>
            <a:r>
              <a:rPr kumimoji="0"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малопродуктивные авторы</a:t>
            </a: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, на их долю приходится лишь половина общего числа статей</a:t>
            </a:r>
            <a:endParaRPr kumimoji="0" lang="ru-RU" altLang="ru-RU" sz="28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30 человек </a:t>
            </a:r>
            <a:r>
              <a:rPr kumimoji="0"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(= 20% от общего количества) </a:t>
            </a: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– </a:t>
            </a:r>
            <a:r>
              <a:rPr kumimoji="0" lang="ru-RU" altLang="ru-RU" sz="2800" b="1" dirty="0">
                <a:solidFill>
                  <a:srgbClr val="C00000"/>
                </a:solidFill>
                <a:cs typeface="Arial" panose="020B0604020202020204" pitchFamily="34" charset="0"/>
              </a:rPr>
              <a:t>продуктивные авторы </a:t>
            </a: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(3 и более статьи), они тоже производят около половины всех статей</a:t>
            </a:r>
            <a:endParaRPr kumimoji="0" lang="ru-RU" altLang="ru-RU" sz="2800" b="1" dirty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Из них 13 авторов (= 8% от общего количества или </a:t>
            </a:r>
            <a:r>
              <a:rPr kumimoji="0" lang="en-US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N</a:t>
            </a:r>
            <a:r>
              <a:rPr kumimoji="0" lang="ru-RU" altLang="ru-RU" sz="2800" b="1" baseline="30000" dirty="0">
                <a:solidFill>
                  <a:srgbClr val="000080"/>
                </a:solidFill>
                <a:cs typeface="Arial" panose="020B0604020202020204" pitchFamily="34" charset="0"/>
              </a:rPr>
              <a:t>1/2</a:t>
            </a: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) – «</a:t>
            </a:r>
            <a:r>
              <a:rPr kumimoji="0" lang="ru-RU" altLang="ru-RU" sz="2800" b="1" dirty="0" err="1">
                <a:solidFill>
                  <a:srgbClr val="C00000"/>
                </a:solidFill>
                <a:cs typeface="Arial" panose="020B0604020202020204" pitchFamily="34" charset="0"/>
              </a:rPr>
              <a:t>суперпродуктивные</a:t>
            </a:r>
            <a:r>
              <a:rPr kumimoji="0" lang="ru-RU" altLang="ru-RU" sz="2800" b="1" dirty="0">
                <a:solidFill>
                  <a:srgbClr val="000080"/>
                </a:solidFill>
                <a:cs typeface="Arial" panose="020B0604020202020204" pitchFamily="34" charset="0"/>
              </a:rPr>
              <a:t>», элитные авторы (5 и более работ) производят 30% статей. </a:t>
            </a:r>
            <a:endParaRPr kumimoji="0" lang="ru-RU" altLang="ru-RU" sz="2800" b="1" dirty="0">
              <a:cs typeface="Arial" panose="020B0604020202020204" pitchFamily="34" charset="0"/>
            </a:endParaRPr>
          </a:p>
          <a:p>
            <a:pPr eaLnBrk="1" hangingPunct="1"/>
            <a:endParaRPr kumimoji="0" lang="ru-RU" altLang="ru-RU" dirty="0">
              <a:cs typeface="Arial" panose="020B0604020202020204" pitchFamily="34" charset="0"/>
            </a:endParaRPr>
          </a:p>
        </p:txBody>
      </p:sp>
      <p:sp>
        <p:nvSpPr>
          <p:cNvPr id="39940" name="Номер слайда 3">
            <a:extLst>
              <a:ext uri="{FF2B5EF4-FFF2-40B4-BE49-F238E27FC236}">
                <a16:creationId xmlns:a16="http://schemas.microsoft.com/office/drawing/2014/main" id="{73232AA1-FEF1-4E34-9AE3-242E26352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EF6EB5-B10B-4AC6-8D3C-A280BC396EC8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78271657-2FDC-4B79-88CD-6B0ABB3C26C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704850" y="-141288"/>
            <a:ext cx="8229600" cy="1143001"/>
          </a:xfrm>
        </p:spPr>
        <p:txBody>
          <a:bodyPr/>
          <a:lstStyle/>
          <a:p>
            <a:pPr eaLnBrk="1" hangingPunct="1"/>
            <a:r>
              <a:rPr kumimoji="0" lang="ru-RU" altLang="ru-RU" b="1" cap="all" dirty="0">
                <a:solidFill>
                  <a:schemeClr val="bg1"/>
                </a:solidFill>
                <a:cs typeface="Arial" panose="020B0604020202020204" pitchFamily="34" charset="0"/>
              </a:rPr>
              <a:t>Полезные итоги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BB50D48C-C57B-40DA-9725-76E648C8EF7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700213"/>
            <a:ext cx="8640763" cy="4425950"/>
          </a:xfrm>
        </p:spPr>
        <p:txBody>
          <a:bodyPr/>
          <a:lstStyle/>
          <a:p>
            <a:pPr eaLnBrk="1" hangingPunct="1"/>
            <a:r>
              <a:rPr kumimoji="0" lang="ru-RU" altLang="ru-RU" sz="3000" b="1" dirty="0">
                <a:solidFill>
                  <a:srgbClr val="002060"/>
                </a:solidFill>
                <a:cs typeface="Arial" panose="020B0604020202020204" pitchFamily="34" charset="0"/>
              </a:rPr>
              <a:t>Число высокопродуктивных авторов должно быть такого же порядка, что и квадратный корень из общего числа авторов</a:t>
            </a:r>
            <a:r>
              <a:rPr kumimoji="0" lang="ru-RU" altLang="ru-RU" sz="3000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sz="3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3000" b="1" dirty="0">
                <a:solidFill>
                  <a:srgbClr val="002060"/>
                </a:solidFill>
                <a:cs typeface="Arial" panose="020B0604020202020204" pitchFamily="34" charset="0"/>
              </a:rPr>
              <a:t>Общее число ученых возрастает пропорционально квадрату числа высокопродуктивных, выдающихся  ученых.</a:t>
            </a:r>
            <a:r>
              <a:rPr kumimoji="0" lang="ru-RU" altLang="ru-RU" sz="3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FBB20E05-E091-4E72-8E7D-44E9BC8A11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25413"/>
            <a:ext cx="5832450" cy="711200"/>
          </a:xfrm>
        </p:spPr>
        <p:txBody>
          <a:bodyPr/>
          <a:lstStyle/>
          <a:p>
            <a:pPr eaLnBrk="1" hangingPunct="1"/>
            <a:r>
              <a:rPr kumimoji="0" lang="ru-RU" altLang="ru-RU" sz="2400" b="1" cap="all" dirty="0">
                <a:solidFill>
                  <a:schemeClr val="bg1"/>
                </a:solidFill>
                <a:cs typeface="Arial" panose="020B0604020202020204" pitchFamily="34" charset="0"/>
              </a:rPr>
              <a:t>Для чего люди пишут статьи?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C1C33AEA-AC65-4592-A156-A9EE5A6FF5F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435975" cy="4210050"/>
          </a:xfrm>
        </p:spPr>
        <p:txBody>
          <a:bodyPr/>
          <a:lstStyle/>
          <a:p>
            <a:pPr eaLnBrk="1" hangingPunct="1"/>
            <a:r>
              <a:rPr kumimoji="0" lang="ru-RU" altLang="ru-RU" sz="2800">
                <a:cs typeface="Arial" panose="020B0604020202020204" pitchFamily="34" charset="0"/>
              </a:rPr>
              <a:t>Основной мотив – установление и сохранение интеллектуальной собственности. </a:t>
            </a:r>
          </a:p>
          <a:p>
            <a:pPr eaLnBrk="1" hangingPunct="1"/>
            <a:r>
              <a:rPr kumimoji="0" lang="ru-RU" altLang="ru-RU" sz="2800">
                <a:cs typeface="Arial" panose="020B0604020202020204" pitchFamily="34" charset="0"/>
              </a:rPr>
              <a:t>Статья – это заявка на новое знание как на свою собственность. В этом социальная основа происхождения статьи.</a:t>
            </a:r>
          </a:p>
          <a:p>
            <a:pPr eaLnBrk="1" hangingPunct="1"/>
            <a:r>
              <a:rPr kumimoji="0" lang="ru-RU" altLang="ru-RU" sz="2800">
                <a:cs typeface="Arial" panose="020B0604020202020204" pitchFamily="34" charset="0"/>
              </a:rPr>
              <a:t>Лишь «по совместительству» статья является носителем новой научной информации. </a:t>
            </a:r>
          </a:p>
          <a:p>
            <a:pPr eaLnBrk="1" hangingPunct="1"/>
            <a:r>
              <a:rPr kumimoji="0" lang="ru-RU" altLang="ru-RU" sz="2800" b="1">
                <a:solidFill>
                  <a:srgbClr val="FF0000"/>
                </a:solidFill>
                <a:cs typeface="Arial" panose="020B0604020202020204" pitchFamily="34" charset="0"/>
              </a:rPr>
              <a:t>Конкуренция и соперничество в науке – очень важный фактор</a:t>
            </a:r>
            <a:r>
              <a:rPr kumimoji="0" lang="en-US" altLang="ru-RU" sz="2800">
                <a:solidFill>
                  <a:srgbClr val="FF0000"/>
                </a:solidFill>
                <a:cs typeface="Arial" panose="020B0604020202020204" pitchFamily="34" charset="0"/>
              </a:rPr>
              <a:t>!</a:t>
            </a:r>
            <a:endParaRPr kumimoji="0" lang="ru-RU" altLang="ru-RU" sz="2800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F2B651F6-8E4B-46F9-8FF4-AEC312DA23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33463" y="133350"/>
            <a:ext cx="5051425" cy="581025"/>
          </a:xfrm>
        </p:spPr>
        <p:txBody>
          <a:bodyPr/>
          <a:lstStyle/>
          <a:p>
            <a:pPr eaLnBrk="1" hangingPunct="1"/>
            <a:r>
              <a:rPr kumimoji="0" lang="ru-RU" altLang="ru-RU" sz="3200" b="1">
                <a:solidFill>
                  <a:schemeClr val="bg1"/>
                </a:solidFill>
                <a:cs typeface="Arial" panose="020B0604020202020204" pitchFamily="34" charset="0"/>
              </a:rPr>
              <a:t>Банальные истины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E3BC8CF0-D945-4C76-A4D4-91971B8CDCC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198563"/>
            <a:ext cx="8208962" cy="5543550"/>
          </a:xfrm>
        </p:spPr>
        <p:txBody>
          <a:bodyPr/>
          <a:lstStyle/>
          <a:p>
            <a:pPr eaLnBrk="1" hangingPunct="1"/>
            <a:r>
              <a:rPr kumimoji="0" lang="ru-RU" altLang="ru-RU" sz="2600" b="1">
                <a:solidFill>
                  <a:schemeClr val="tx2"/>
                </a:solidFill>
                <a:cs typeface="Arial" panose="020B0604020202020204" pitchFamily="34" charset="0"/>
              </a:rPr>
              <a:t>Если бы не было Моцарта, то не было бы и «Реквиема», если бы не было Гершвина, то не было бы «Рапсодии в стиле блюз» и т.д.</a:t>
            </a:r>
            <a:endParaRPr kumimoji="0" lang="ru-RU" altLang="ru-RU" sz="26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2600" b="1">
                <a:solidFill>
                  <a:schemeClr val="tx2"/>
                </a:solidFill>
                <a:cs typeface="Arial" panose="020B0604020202020204" pitchFamily="34" charset="0"/>
              </a:rPr>
              <a:t> Попов или Маркони?</a:t>
            </a:r>
            <a:endParaRPr kumimoji="0" lang="ru-RU" altLang="ru-RU" sz="26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2600" b="1">
                <a:solidFill>
                  <a:schemeClr val="tx2"/>
                </a:solidFill>
                <a:cs typeface="Arial" panose="020B0604020202020204" pitchFamily="34" charset="0"/>
              </a:rPr>
              <a:t>Если бы не было Коперника или Ферми, то те же самые вклады в науку были бы сделаны другими людьми </a:t>
            </a:r>
            <a:endParaRPr kumimoji="0" lang="ru-RU" altLang="ru-RU" sz="2600">
              <a:solidFill>
                <a:schemeClr val="tx2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2600" b="1">
                <a:solidFill>
                  <a:srgbClr val="FF0000"/>
                </a:solidFill>
                <a:cs typeface="Arial" panose="020B0604020202020204" pitchFamily="34" charset="0"/>
              </a:rPr>
              <a:t>Творчество художника в высшей степени индивидуально, творчество ученого менее индивидуально. </a:t>
            </a:r>
            <a:r>
              <a:rPr kumimoji="0" lang="ru-RU" altLang="ru-RU" sz="2600" b="1">
                <a:solidFill>
                  <a:schemeClr val="tx2"/>
                </a:solidFill>
                <a:cs typeface="Arial" panose="020B0604020202020204" pitchFamily="34" charset="0"/>
              </a:rPr>
              <a:t>Отсюда особенная заинтересованность ученых в признании со стороны коллег. Поэтому ученые и пишут статьи.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8">
            <a:extLst>
              <a:ext uri="{FF2B5EF4-FFF2-40B4-BE49-F238E27FC236}">
                <a16:creationId xmlns:a16="http://schemas.microsoft.com/office/drawing/2014/main" id="{959ED759-F3D4-495D-902A-A474272FF8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19150" y="150813"/>
            <a:ext cx="5410200" cy="581025"/>
          </a:xfrm>
        </p:spPr>
        <p:txBody>
          <a:bodyPr/>
          <a:lstStyle/>
          <a:p>
            <a:pPr eaLnBrk="1" hangingPunct="1"/>
            <a:r>
              <a:rPr kumimoji="0" lang="ru-RU" altLang="ru-RU" sz="1800" b="1">
                <a:solidFill>
                  <a:schemeClr val="bg1"/>
                </a:solidFill>
                <a:cs typeface="Arial" panose="020B0604020202020204" pitchFamily="34" charset="0"/>
              </a:rPr>
              <a:t>Тема 2.1. Научный коллектив: проблема возраста</a:t>
            </a:r>
          </a:p>
        </p:txBody>
      </p:sp>
      <p:sp>
        <p:nvSpPr>
          <p:cNvPr id="14339" name="Rectangle 10">
            <a:extLst>
              <a:ext uri="{FF2B5EF4-FFF2-40B4-BE49-F238E27FC236}">
                <a16:creationId xmlns:a16="http://schemas.microsoft.com/office/drawing/2014/main" id="{1AC5D556-7DF1-4441-89DC-06100CC22DD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79388" y="1125538"/>
            <a:ext cx="3040062" cy="51831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400">
                <a:cs typeface="Arial" panose="020B0604020202020204" pitchFamily="34" charset="0"/>
              </a:rPr>
              <a:t>	</a:t>
            </a:r>
            <a:r>
              <a:rPr kumimoji="0" lang="ru-RU" altLang="ru-RU" sz="2800">
                <a:cs typeface="Arial" panose="020B0604020202020204" pitchFamily="34" charset="0"/>
              </a:rPr>
              <a:t>Правомерно оптимизировать возрастную структуру научного коллектива в соответствии 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800">
                <a:cs typeface="Arial" panose="020B0604020202020204" pitchFamily="34" charset="0"/>
              </a:rPr>
              <a:t>	с данными о возрастном распределении творческой активности ученых. </a:t>
            </a:r>
          </a:p>
        </p:txBody>
      </p:sp>
      <p:pic>
        <p:nvPicPr>
          <p:cNvPr id="14340" name="Picture 4" descr="C:\port\BB\методические работы\науковедение\курс лекций\Рисунки\Добров\26.JPG">
            <a:extLst>
              <a:ext uri="{FF2B5EF4-FFF2-40B4-BE49-F238E27FC236}">
                <a16:creationId xmlns:a16="http://schemas.microsoft.com/office/drawing/2014/main" id="{78B3C077-A9EF-4B10-A4A6-873BBAC35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0088" y="1125538"/>
            <a:ext cx="5795962" cy="5275262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EE5B0DCD-F9DA-40EC-90D3-0505EB3EDB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81025" y="153988"/>
            <a:ext cx="5688013" cy="581025"/>
          </a:xfrm>
        </p:spPr>
        <p:txBody>
          <a:bodyPr/>
          <a:lstStyle/>
          <a:p>
            <a:pPr algn="l" eaLnBrk="1" hangingPunct="1"/>
            <a: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Некоторые выводы о публикации статей</a:t>
            </a:r>
          </a:p>
        </p:txBody>
      </p:sp>
      <p:sp>
        <p:nvSpPr>
          <p:cNvPr id="44035" name="Rectangle 3">
            <a:extLst>
              <a:ext uri="{FF2B5EF4-FFF2-40B4-BE49-F238E27FC236}">
                <a16:creationId xmlns:a16="http://schemas.microsoft.com/office/drawing/2014/main" id="{80AF7C2B-8104-4F34-BC2D-DE5F0065328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0825" y="1109663"/>
            <a:ext cx="8820150" cy="5272087"/>
          </a:xfrm>
        </p:spPr>
        <p:txBody>
          <a:bodyPr/>
          <a:lstStyle/>
          <a:p>
            <a:pPr marL="0" indent="455613" eaLnBrk="1" hangingPunct="1">
              <a:buFont typeface="Arial" panose="020B0604020202020204" pitchFamily="34" charset="0"/>
              <a:buNone/>
            </a:pPr>
            <a:r>
              <a:rPr kumimoji="0" lang="ru-RU" altLang="ru-RU" b="1">
                <a:solidFill>
                  <a:schemeClr val="tx2"/>
                </a:solidFill>
                <a:cs typeface="Arial" panose="020B0604020202020204" pitchFamily="34" charset="0"/>
              </a:rPr>
              <a:t>Научная коммуникация с помощью статей является средством урегулирования конфликтов по приоритетам:</a:t>
            </a:r>
          </a:p>
          <a:p>
            <a:pPr marL="920750" lvl="1" eaLnBrk="1" hangingPunct="1"/>
            <a:r>
              <a:rPr kumimoji="0" lang="ru-RU" altLang="ru-RU" b="1">
                <a:solidFill>
                  <a:schemeClr val="tx2"/>
                </a:solidFill>
              </a:rPr>
              <a:t>посредством заявок на научную собственность</a:t>
            </a:r>
          </a:p>
          <a:p>
            <a:pPr marL="920750" lvl="1" eaLnBrk="1" hangingPunct="1"/>
            <a:r>
              <a:rPr kumimoji="0" lang="ru-RU" altLang="ru-RU" b="1">
                <a:solidFill>
                  <a:schemeClr val="tx2"/>
                </a:solidFill>
              </a:rPr>
              <a:t>посредством предоставления информации, подтверждающей эти заявки.</a:t>
            </a:r>
          </a:p>
          <a:p>
            <a:pPr marL="920750" lvl="1" eaLnBrk="1" hangingPunct="1"/>
            <a:endParaRPr kumimoji="0" lang="ru-RU" altLang="ru-RU" b="1">
              <a:solidFill>
                <a:schemeClr val="tx2"/>
              </a:solidFill>
            </a:endParaRPr>
          </a:p>
          <a:p>
            <a:pPr marL="0" indent="455613" eaLnBrk="1" hangingPunct="1">
              <a:buFont typeface="Arial" panose="020B0604020202020204" pitchFamily="34" charset="0"/>
              <a:buNone/>
            </a:pPr>
            <a:r>
              <a:rPr kumimoji="0" lang="ru-RU" altLang="ru-RU" b="1">
                <a:solidFill>
                  <a:schemeClr val="tx2"/>
                </a:solidFill>
                <a:cs typeface="Arial" panose="020B0604020202020204" pitchFamily="34" charset="0"/>
              </a:rPr>
              <a:t>Заявки на научную собственность крайне важны для научных учреждений и отдельных ученых.</a:t>
            </a:r>
            <a:endParaRPr kumimoji="0" lang="ru-RU" altLang="ru-RU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>
            <a:extLst>
              <a:ext uri="{FF2B5EF4-FFF2-40B4-BE49-F238E27FC236}">
                <a16:creationId xmlns:a16="http://schemas.microsoft.com/office/drawing/2014/main" id="{0CF9776F-D9E0-4CBD-9DC0-28A273B3EE9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066800" y="1752600"/>
            <a:ext cx="4191000" cy="4114800"/>
          </a:xfrm>
        </p:spPr>
        <p:txBody>
          <a:bodyPr/>
          <a:lstStyle/>
          <a:p>
            <a:pPr eaLnBrk="1" hangingPunct="1"/>
            <a:endParaRPr kumimoji="0" lang="ru-RU" altLang="ru-RU">
              <a:cs typeface="Arial" panose="020B0604020202020204" pitchFamily="34" charset="0"/>
            </a:endParaRPr>
          </a:p>
        </p:txBody>
      </p:sp>
      <p:graphicFrame>
        <p:nvGraphicFramePr>
          <p:cNvPr id="45059" name="Object 11">
            <a:extLst>
              <a:ext uri="{FF2B5EF4-FFF2-40B4-BE49-F238E27FC236}">
                <a16:creationId xmlns:a16="http://schemas.microsoft.com/office/drawing/2014/main" id="{7825A549-26D5-44CE-9A5F-11CEC36B800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042988" y="1700213"/>
          <a:ext cx="4349750" cy="4913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3238500" imgH="4064000" progId="Word.Document.8">
                  <p:embed/>
                </p:oleObj>
              </mc:Choice>
              <mc:Fallback>
                <p:oleObj name="Document" r:id="rId2" imgW="3238500" imgH="4064000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1700213"/>
                        <a:ext cx="4349750" cy="4913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0" name="Text Box 5">
            <a:extLst>
              <a:ext uri="{FF2B5EF4-FFF2-40B4-BE49-F238E27FC236}">
                <a16:creationId xmlns:a16="http://schemas.microsoft.com/office/drawing/2014/main" id="{C3BABEC3-8386-4A1D-8263-B122043B23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71775" y="2492375"/>
            <a:ext cx="11144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1800">
                <a:latin typeface="Arial" panose="020B0604020202020204" pitchFamily="34" charset="0"/>
              </a:rPr>
              <a:t>автор</a:t>
            </a:r>
          </a:p>
        </p:txBody>
      </p:sp>
      <p:sp>
        <p:nvSpPr>
          <p:cNvPr id="45061" name="Rectangle 6">
            <a:extLst>
              <a:ext uri="{FF2B5EF4-FFF2-40B4-BE49-F238E27FC236}">
                <a16:creationId xmlns:a16="http://schemas.microsoft.com/office/drawing/2014/main" id="{5F6456B7-72FC-4877-BA5A-F22C43F811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40375" y="1412875"/>
            <a:ext cx="3352800" cy="501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-355600" algn="l"/>
                <a:tab pos="-119063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-355600" algn="l"/>
                <a:tab pos="-119063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-355600" algn="l"/>
                <a:tab pos="-119063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-355600" algn="l"/>
                <a:tab pos="-1190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-355600" algn="l"/>
                <a:tab pos="-1190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355600" algn="l"/>
                <a:tab pos="-1190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355600" algn="l"/>
                <a:tab pos="-1190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355600" algn="l"/>
                <a:tab pos="-1190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-355600" algn="l"/>
                <a:tab pos="-119063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ru-RU" altLang="ru-RU" sz="2000">
                <a:latin typeface="Arial" panose="020B0604020202020204" pitchFamily="34" charset="0"/>
              </a:rPr>
              <a:t>Ученый в состоянии справиться с таким статейным сигналом на входе, который в 100 раз больше статейного сигнала на выходе.</a:t>
            </a:r>
            <a:endParaRPr kumimoji="0" lang="en-US" altLang="ru-RU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20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ru-RU" altLang="ru-RU" sz="2000"/>
              <a:t>Если принять, что ученый за время жизни публикует </a:t>
            </a:r>
            <a:r>
              <a:rPr kumimoji="0" lang="en-US" altLang="ru-RU" sz="2000"/>
              <a:t>~</a:t>
            </a:r>
            <a:r>
              <a:rPr kumimoji="0" lang="ru-RU" altLang="ru-RU" sz="2000"/>
              <a:t> 100 статей, то прочитать и осмыслить он должен 10000 статей, т.е. несколько сотен в год, т.е. приблизительно 1 статью за несколько дней</a:t>
            </a:r>
            <a:r>
              <a:rPr kumimoji="0" lang="en-US" altLang="ru-RU" sz="2000"/>
              <a:t>!</a:t>
            </a:r>
            <a:r>
              <a:rPr kumimoji="0" lang="ru-RU" altLang="ru-RU" sz="2000"/>
              <a:t> </a:t>
            </a:r>
          </a:p>
        </p:txBody>
      </p:sp>
      <p:sp>
        <p:nvSpPr>
          <p:cNvPr id="45062" name="Прямоугольник 6">
            <a:extLst>
              <a:ext uri="{FF2B5EF4-FFF2-40B4-BE49-F238E27FC236}">
                <a16:creationId xmlns:a16="http://schemas.microsoft.com/office/drawing/2014/main" id="{6CE8B993-8C6C-4F15-A6B9-6F5F3FBD2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908050"/>
            <a:ext cx="6985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sz="2000" b="1">
                <a:solidFill>
                  <a:srgbClr val="002060"/>
                </a:solidFill>
              </a:rPr>
              <a:t>Вопросы организации научной литературы в терминах «вход» - «выход» </a:t>
            </a:r>
            <a:endParaRPr kumimoji="0" lang="ru-RU" altLang="ru-RU" sz="200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5063" name="Прямоугольник 7">
            <a:extLst>
              <a:ext uri="{FF2B5EF4-FFF2-40B4-BE49-F238E27FC236}">
                <a16:creationId xmlns:a16="http://schemas.microsoft.com/office/drawing/2014/main" id="{AC21E2F1-2605-48CF-A59D-8C4F65DDF7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9500" y="155575"/>
            <a:ext cx="514826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ru-RU" altLang="ru-RU" b="1">
                <a:solidFill>
                  <a:schemeClr val="bg1"/>
                </a:solidFill>
                <a:latin typeface="Arial" panose="020B0604020202020204" pitchFamily="34" charset="0"/>
              </a:rPr>
              <a:t>Научные журналы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A7F99B05-1D2A-42D4-AD36-B9CB860BC9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0550" y="68263"/>
            <a:ext cx="5565775" cy="865187"/>
          </a:xfrm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kumimoji="0" lang="ru-RU" altLang="ru-RU" sz="3100" b="1">
                <a:solidFill>
                  <a:schemeClr val="bg1"/>
                </a:solidFill>
                <a:cs typeface="Arial" panose="020B0604020202020204" pitchFamily="34" charset="0"/>
              </a:rPr>
              <a:t>Почему появляются новые научные журналы?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FBEC7309-0C68-4132-9F8B-C4A6CE6AAAD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628775"/>
            <a:ext cx="8507412" cy="442595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kumimoji="0" lang="ru-RU" altLang="ru-RU" sz="2800">
                <a:solidFill>
                  <a:srgbClr val="0070C0"/>
                </a:solidFill>
                <a:cs typeface="Arial" panose="020B0604020202020204" pitchFamily="34" charset="0"/>
              </a:rPr>
              <a:t>Когда научная тематика в процессе естественного роста начинает значительно превышать постулированную нами квоту, ни один человек не может должным образом ориентироваться в такой дисциплине.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28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kumimoji="0" lang="ru-RU" altLang="ru-RU" sz="2800">
                <a:solidFill>
                  <a:srgbClr val="0070C0"/>
                </a:solidFill>
                <a:cs typeface="Arial" panose="020B0604020202020204" pitchFamily="34" charset="0"/>
              </a:rPr>
              <a:t>Поэтому возникают новые научные журналы, как средства групповой коммуникации. </a:t>
            </a:r>
          </a:p>
          <a:p>
            <a:pPr eaLnBrk="1" hangingPunct="1"/>
            <a:endParaRPr kumimoji="0" lang="ru-RU" altLang="ru-RU" sz="28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63813E10-8738-4104-8778-2DC036365C4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909638"/>
            <a:ext cx="8229600" cy="1223962"/>
          </a:xfrm>
        </p:spPr>
        <p:txBody>
          <a:bodyPr/>
          <a:lstStyle/>
          <a:p>
            <a:pPr eaLnBrk="1" hangingPunct="1"/>
            <a:r>
              <a:rPr kumimoji="0" lang="ru-RU" altLang="ru-RU" sz="2800" b="1" cap="all" dirty="0">
                <a:solidFill>
                  <a:schemeClr val="accent2"/>
                </a:solidFill>
                <a:cs typeface="Arial" panose="020B0604020202020204" pitchFamily="34" charset="0"/>
              </a:rPr>
              <a:t>Как распределены научные журналы </a:t>
            </a:r>
            <a:br>
              <a:rPr kumimoji="0" lang="ru-RU" altLang="ru-RU" sz="2800" b="1" cap="all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kumimoji="0" lang="ru-RU" altLang="ru-RU" sz="2800" b="1" cap="all" dirty="0">
                <a:solidFill>
                  <a:schemeClr val="accent2"/>
                </a:solidFill>
                <a:cs typeface="Arial" panose="020B0604020202020204" pitchFamily="34" charset="0"/>
              </a:rPr>
              <a:t>по популярности, по количеству запросов, </a:t>
            </a:r>
            <a:br>
              <a:rPr kumimoji="0" lang="ru-RU" altLang="ru-RU" sz="2800" b="1" cap="all" dirty="0">
                <a:solidFill>
                  <a:schemeClr val="accent2"/>
                </a:solidFill>
                <a:cs typeface="Arial" panose="020B0604020202020204" pitchFamily="34" charset="0"/>
              </a:rPr>
            </a:br>
            <a:r>
              <a:rPr kumimoji="0" lang="ru-RU" altLang="ru-RU" sz="2800" b="1" cap="all" dirty="0">
                <a:solidFill>
                  <a:schemeClr val="accent2"/>
                </a:solidFill>
                <a:cs typeface="Arial" panose="020B0604020202020204" pitchFamily="34" charset="0"/>
              </a:rPr>
              <a:t>по «читаемости»? 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EDCF1D36-7AD1-4442-A465-A592FCA65C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57200" y="2605088"/>
            <a:ext cx="8229600" cy="3776662"/>
          </a:xfrm>
        </p:spPr>
        <p:txBody>
          <a:bodyPr/>
          <a:lstStyle/>
          <a:p>
            <a:pPr algn="just" eaLnBrk="1" hangingPunct="1"/>
            <a:r>
              <a:rPr kumimoji="0" lang="ru-RU" altLang="ru-RU" sz="2800">
                <a:solidFill>
                  <a:schemeClr val="tx2"/>
                </a:solidFill>
                <a:cs typeface="Arial" panose="020B0604020202020204" pitchFamily="34" charset="0"/>
              </a:rPr>
              <a:t>И здесь действует закон Лотки (Ципфа-Парето). </a:t>
            </a:r>
          </a:p>
          <a:p>
            <a:pPr algn="just" eaLnBrk="1" hangingPunct="1"/>
            <a:r>
              <a:rPr kumimoji="0" lang="ru-RU" altLang="ru-RU" sz="2800">
                <a:solidFill>
                  <a:schemeClr val="tx2"/>
                </a:solidFill>
                <a:cs typeface="Arial" panose="020B0604020202020204" pitchFamily="34" charset="0"/>
              </a:rPr>
              <a:t>Например, из 30000 журналов половина читателей использует только 30000</a:t>
            </a:r>
            <a:r>
              <a:rPr kumimoji="0" lang="ru-RU" altLang="ru-RU" sz="2800" b="1" baseline="30000">
                <a:solidFill>
                  <a:schemeClr val="tx2"/>
                </a:solidFill>
                <a:cs typeface="Arial" panose="020B0604020202020204" pitchFamily="34" charset="0"/>
              </a:rPr>
              <a:t>½</a:t>
            </a:r>
            <a:r>
              <a:rPr kumimoji="0" lang="ru-RU" altLang="ru-RU" sz="2800">
                <a:solidFill>
                  <a:schemeClr val="tx2"/>
                </a:solidFill>
                <a:cs typeface="Arial" panose="020B0604020202020204" pitchFamily="34" charset="0"/>
              </a:rPr>
              <a:t> = 170 наиболее популярных. </a:t>
            </a:r>
          </a:p>
          <a:p>
            <a:pPr algn="just" eaLnBrk="1" hangingPunct="1"/>
            <a:r>
              <a:rPr kumimoji="0" lang="ru-RU" altLang="ru-RU" sz="2800">
                <a:solidFill>
                  <a:schemeClr val="tx2"/>
                </a:solidFill>
                <a:cs typeface="Arial" panose="020B0604020202020204" pitchFamily="34" charset="0"/>
              </a:rPr>
              <a:t>Для удовлетворения 80% запросов достаточно менее 10% журналов.</a:t>
            </a:r>
            <a:endParaRPr kumimoji="0" lang="ru-RU" altLang="ru-RU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Заголовок 1">
            <a:extLst>
              <a:ext uri="{FF2B5EF4-FFF2-40B4-BE49-F238E27FC236}">
                <a16:creationId xmlns:a16="http://schemas.microsoft.com/office/drawing/2014/main" id="{2EDD3ABE-50A6-4225-861F-7BFE06713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157163"/>
            <a:ext cx="3683000" cy="581025"/>
          </a:xfrm>
        </p:spPr>
        <p:txBody>
          <a:bodyPr/>
          <a:lstStyle/>
          <a:p>
            <a:pPr eaLnBrk="1" hangingPunct="1"/>
            <a:r>
              <a:rPr kumimoji="0" lang="ru-RU" altLang="ru-RU" sz="4000" b="1">
                <a:solidFill>
                  <a:schemeClr val="bg1"/>
                </a:solidFill>
                <a:cs typeface="Arial" panose="020B0604020202020204" pitchFamily="34" charset="0"/>
              </a:rPr>
              <a:t>Закон «20-80»</a:t>
            </a:r>
          </a:p>
        </p:txBody>
      </p:sp>
      <p:sp>
        <p:nvSpPr>
          <p:cNvPr id="48131" name="Содержимое 2">
            <a:extLst>
              <a:ext uri="{FF2B5EF4-FFF2-40B4-BE49-F238E27FC236}">
                <a16:creationId xmlns:a16="http://schemas.microsoft.com/office/drawing/2014/main" id="{BACE5E45-3C57-466D-827D-8395C3E57F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668463"/>
            <a:ext cx="7859713" cy="38481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kumimoji="0" lang="en-US" altLang="ru-RU" b="1">
                <a:cs typeface="Arial" panose="020B0604020202020204" pitchFamily="34" charset="0"/>
              </a:rPr>
              <a:t>	</a:t>
            </a:r>
            <a:r>
              <a:rPr kumimoji="0" lang="ru-RU" altLang="ru-RU" sz="36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Закон, подобный закону Лотки, справедлив для многих социальных распределений (например, закон Парето о распределении людей по доходам).</a:t>
            </a:r>
            <a:endParaRPr kumimoji="0" lang="ru-RU" altLang="ru-RU" sz="3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132" name="Номер слайда 3">
            <a:extLst>
              <a:ext uri="{FF2B5EF4-FFF2-40B4-BE49-F238E27FC236}">
                <a16:creationId xmlns:a16="http://schemas.microsoft.com/office/drawing/2014/main" id="{110947B8-E3E4-43C4-896D-32F543727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0FAE0A3-2F41-410B-88CF-59A020F1FA02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>
            <a:extLst>
              <a:ext uri="{FF2B5EF4-FFF2-40B4-BE49-F238E27FC236}">
                <a16:creationId xmlns:a16="http://schemas.microsoft.com/office/drawing/2014/main" id="{C7435628-BB73-4FB3-AFD5-30E40F8DB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163513"/>
            <a:ext cx="5338762" cy="581025"/>
          </a:xfrm>
        </p:spPr>
        <p:txBody>
          <a:bodyPr/>
          <a:lstStyle/>
          <a:p>
            <a:pPr eaLnBrk="1" hangingPunct="1"/>
            <a: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Тема 2.3. Показатели цитирования. </a:t>
            </a:r>
            <a:b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1600" b="1" cap="all" dirty="0" err="1">
                <a:solidFill>
                  <a:schemeClr val="bg1"/>
                </a:solidFill>
                <a:cs typeface="Arial" panose="020B0604020202020204" pitchFamily="34" charset="0"/>
              </a:rPr>
              <a:t>Импакт</a:t>
            </a:r>
            <a: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-факторы. Индекс </a:t>
            </a:r>
            <a:r>
              <a:rPr kumimoji="0" lang="ru-RU" altLang="ru-RU" sz="1600" b="1" cap="all" dirty="0" err="1">
                <a:solidFill>
                  <a:schemeClr val="bg1"/>
                </a:solidFill>
                <a:cs typeface="Arial" panose="020B0604020202020204" pitchFamily="34" charset="0"/>
              </a:rPr>
              <a:t>Хирша</a:t>
            </a:r>
            <a:endParaRPr kumimoji="0" lang="ru-RU" altLang="ru-RU" sz="16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9155" name="Содержимое 2">
            <a:extLst>
              <a:ext uri="{FF2B5EF4-FFF2-40B4-BE49-F238E27FC236}">
                <a16:creationId xmlns:a16="http://schemas.microsoft.com/office/drawing/2014/main" id="{D7DD3735-951C-4BB7-9C39-3B94B32073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163638"/>
            <a:ext cx="8435975" cy="5145087"/>
          </a:xfrm>
        </p:spPr>
        <p:txBody>
          <a:bodyPr/>
          <a:lstStyle/>
          <a:p>
            <a:pPr marL="371475" indent="-635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800" b="1" dirty="0">
                <a:solidFill>
                  <a:srgbClr val="1F497D"/>
                </a:solidFill>
                <a:cs typeface="Arial" panose="020B0604020202020204" pitchFamily="34" charset="0"/>
              </a:rPr>
              <a:t>1. Общее число публикаций (автора, организации и т.д.) не является критерием результативности научной деятельности.</a:t>
            </a:r>
            <a:endParaRPr kumimoji="0" lang="en-US" altLang="ru-RU" sz="2800" b="1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371475" indent="-635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kumimoji="0" lang="ru-RU" altLang="ru-RU" sz="2800" b="1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371475" indent="-6350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kumimoji="0" lang="ru-RU" altLang="ru-RU" sz="2800" b="1" dirty="0">
                <a:solidFill>
                  <a:srgbClr val="1F497D"/>
                </a:solidFill>
                <a:cs typeface="Arial" panose="020B0604020202020204" pitchFamily="34" charset="0"/>
              </a:rPr>
              <a:t>2. С позиций информационной модели науки мерой полезности научного материала (статьи, журнала)  является цитируемость – число упоминаний (ссылок, цитирований) в научной периодике.</a:t>
            </a:r>
            <a:endParaRPr kumimoji="0" lang="ru-RU" altLang="ru-RU" sz="280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371475" indent="-635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2300" dirty="0">
                <a:solidFill>
                  <a:srgbClr val="1F497D"/>
                </a:solidFill>
                <a:cs typeface="Arial" panose="020B0604020202020204" pitchFamily="34" charset="0"/>
              </a:rPr>
              <a:t>	</a:t>
            </a:r>
          </a:p>
          <a:p>
            <a:pPr marL="371475" indent="-635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3600" dirty="0">
                <a:solidFill>
                  <a:srgbClr val="FF0000"/>
                </a:solidFill>
                <a:cs typeface="Arial" panose="020B0604020202020204" pitchFamily="34" charset="0"/>
              </a:rPr>
              <a:t>Если на статью ссылаются в своих работах другие авторы, значит она оказывает влияние на развитие науки как информационного процесса</a:t>
            </a:r>
            <a:r>
              <a:rPr kumimoji="0" lang="ru-RU" altLang="ru-RU" sz="3600" dirty="0">
                <a:solidFill>
                  <a:srgbClr val="1F497D"/>
                </a:solidFill>
                <a:cs typeface="Arial" panose="020B0604020202020204" pitchFamily="34" charset="0"/>
              </a:rPr>
              <a:t>. </a:t>
            </a:r>
            <a:endParaRPr kumimoji="0" lang="en-US" altLang="ru-RU" sz="3600" dirty="0">
              <a:solidFill>
                <a:srgbClr val="1F497D"/>
              </a:solidFill>
              <a:cs typeface="Arial" panose="020B0604020202020204" pitchFamily="34" charset="0"/>
            </a:endParaRPr>
          </a:p>
          <a:p>
            <a:pPr marL="371475" indent="-6350" eaLnBrk="1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kumimoji="0" lang="ru-RU" altLang="ru-RU" sz="2300" dirty="0">
              <a:solidFill>
                <a:srgbClr val="1F497D"/>
              </a:solidFill>
              <a:cs typeface="Arial" panose="020B0604020202020204" pitchFamily="34" charset="0"/>
            </a:endParaRPr>
          </a:p>
        </p:txBody>
      </p:sp>
      <p:sp>
        <p:nvSpPr>
          <p:cNvPr id="49156" name="Номер слайда 3">
            <a:extLst>
              <a:ext uri="{FF2B5EF4-FFF2-40B4-BE49-F238E27FC236}">
                <a16:creationId xmlns:a16="http://schemas.microsoft.com/office/drawing/2014/main" id="{7D9F2EE3-0924-4188-8D86-67E19F94B0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2DBCE9-F303-4267-8C4D-3F0C2477BB26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Номер слайда 3">
            <a:extLst>
              <a:ext uri="{FF2B5EF4-FFF2-40B4-BE49-F238E27FC236}">
                <a16:creationId xmlns:a16="http://schemas.microsoft.com/office/drawing/2014/main" id="{D09C0799-C44C-40C7-ACB8-B0ABFFA6D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888C570-848D-4741-B291-4C60C60953A1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36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sp>
        <p:nvSpPr>
          <p:cNvPr id="50179" name="Заголовок 1">
            <a:extLst>
              <a:ext uri="{FF2B5EF4-FFF2-40B4-BE49-F238E27FC236}">
                <a16:creationId xmlns:a16="http://schemas.microsoft.com/office/drawing/2014/main" id="{962DB95E-11FB-4418-A058-E77C7BBB2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100" y="115888"/>
            <a:ext cx="4186238" cy="581025"/>
          </a:xfrm>
        </p:spPr>
        <p:txBody>
          <a:bodyPr/>
          <a:lstStyle/>
          <a:p>
            <a:pPr eaLnBrk="1" hangingPunct="1"/>
            <a:r>
              <a:rPr kumimoji="0" lang="ru-RU" altLang="ru-RU" sz="3600" b="1">
                <a:solidFill>
                  <a:schemeClr val="bg1"/>
                </a:solidFill>
                <a:cs typeface="Arial" panose="020B0604020202020204" pitchFamily="34" charset="0"/>
              </a:rPr>
              <a:t>Цитат-индекс</a:t>
            </a:r>
          </a:p>
        </p:txBody>
      </p:sp>
      <p:sp>
        <p:nvSpPr>
          <p:cNvPr id="50180" name="Содержимое 2">
            <a:extLst>
              <a:ext uri="{FF2B5EF4-FFF2-40B4-BE49-F238E27FC236}">
                <a16:creationId xmlns:a16="http://schemas.microsoft.com/office/drawing/2014/main" id="{26DCC143-EA1C-449C-BCA3-6A3E37F51F03}"/>
              </a:ext>
            </a:extLst>
          </p:cNvPr>
          <p:cNvSpPr>
            <a:spLocks/>
          </p:cNvSpPr>
          <p:nvPr/>
        </p:nvSpPr>
        <p:spPr bwMode="auto">
          <a:xfrm>
            <a:off x="336550" y="920750"/>
            <a:ext cx="8497888" cy="568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indent="44767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kumimoji="0" lang="ru-RU" altLang="ru-RU" sz="2400" dirty="0"/>
              <a:t>«При этом мы вынуждены пренебречь явными злоупотреблениями некоторых авторов, которые по преимуществу цитируют собственные публикации, либо работы своих друзей, либо работы тех, обладающих властью и авторитетом ученых, ссылка на которых придает работе особый вес» (Д. Прайс).</a:t>
            </a:r>
            <a:endParaRPr kumimoji="0" lang="en-US" altLang="ru-RU" sz="2400" dirty="0"/>
          </a:p>
          <a:p>
            <a:pPr>
              <a:buFont typeface="Arial" panose="020B0604020202020204" pitchFamily="34" charset="0"/>
              <a:buNone/>
            </a:pPr>
            <a:r>
              <a:rPr kumimoji="0" lang="ru-RU" altLang="ru-RU" sz="2400" dirty="0"/>
              <a:t> </a:t>
            </a:r>
            <a:endParaRPr kumimoji="0" lang="en-US" altLang="ru-RU" sz="2400" dirty="0"/>
          </a:p>
          <a:p>
            <a:pPr>
              <a:buFont typeface="Arial" panose="020B0604020202020204" pitchFamily="34" charset="0"/>
              <a:buNone/>
            </a:pPr>
            <a:r>
              <a:rPr kumimoji="0" lang="ru-RU" altLang="ru-RU" sz="2400" b="1" dirty="0">
                <a:solidFill>
                  <a:srgbClr val="C00000"/>
                </a:solidFill>
              </a:rPr>
              <a:t>Высокая цитируемость – это еще не гарантия какого-то особого качества работы, это лишь сигнал, свидетельствующий о том, что данная работа с большой вероятностью может оказаться полезной для развития науки</a:t>
            </a:r>
            <a:r>
              <a:rPr kumimoji="0" lang="ru-RU" altLang="ru-RU" sz="2400" dirty="0"/>
              <a:t>.</a:t>
            </a:r>
          </a:p>
          <a:p>
            <a:pPr>
              <a:buFont typeface="Arial" panose="020B0604020202020204" pitchFamily="34" charset="0"/>
              <a:buNone/>
            </a:pPr>
            <a:endParaRPr kumimoji="0" lang="ru-RU" altLang="ru-RU" sz="2400" dirty="0"/>
          </a:p>
          <a:p>
            <a:pPr algn="ctr">
              <a:buFont typeface="Arial" panose="020B0604020202020204" pitchFamily="34" charset="0"/>
              <a:buNone/>
            </a:pPr>
            <a:r>
              <a:rPr kumimoji="0" lang="ru-RU" altLang="ru-RU" b="1" dirty="0">
                <a:solidFill>
                  <a:srgbClr val="002060"/>
                </a:solidFill>
              </a:rPr>
              <a:t>А Вы как думаете</a:t>
            </a:r>
            <a:r>
              <a:rPr kumimoji="0" lang="en-US" altLang="ru-RU" b="1" dirty="0">
                <a:solidFill>
                  <a:srgbClr val="002060"/>
                </a:solidFill>
              </a:rPr>
              <a:t>?</a:t>
            </a:r>
            <a:r>
              <a:rPr kumimoji="0" lang="ru-RU" altLang="ru-RU" b="1" dirty="0">
                <a:solidFill>
                  <a:srgbClr val="002060"/>
                </a:solidFill>
              </a:rPr>
              <a:t>   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Заголовок 1">
            <a:extLst>
              <a:ext uri="{FF2B5EF4-FFF2-40B4-BE49-F238E27FC236}">
                <a16:creationId xmlns:a16="http://schemas.microsoft.com/office/drawing/2014/main" id="{6EF3F279-2CC4-4F29-841F-76548C529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7925" y="115888"/>
            <a:ext cx="4041775" cy="581025"/>
          </a:xfrm>
        </p:spPr>
        <p:txBody>
          <a:bodyPr/>
          <a:lstStyle/>
          <a:p>
            <a:pPr eaLnBrk="1" hangingPunct="1"/>
            <a:r>
              <a:rPr kumimoji="0" lang="ru-RU" altLang="ru-RU" sz="4000" b="1">
                <a:solidFill>
                  <a:schemeClr val="bg1"/>
                </a:solidFill>
                <a:cs typeface="Arial" panose="020B0604020202020204" pitchFamily="34" charset="0"/>
              </a:rPr>
              <a:t>Цитируемость</a:t>
            </a:r>
          </a:p>
        </p:txBody>
      </p:sp>
      <p:sp>
        <p:nvSpPr>
          <p:cNvPr id="51203" name="Содержимое 2">
            <a:extLst>
              <a:ext uri="{FF2B5EF4-FFF2-40B4-BE49-F238E27FC236}">
                <a16:creationId xmlns:a16="http://schemas.microsoft.com/office/drawing/2014/main" id="{30168C71-C447-468F-B9F4-65E606B51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81075"/>
            <a:ext cx="8435975" cy="5472113"/>
          </a:xfrm>
        </p:spPr>
        <p:txBody>
          <a:bodyPr/>
          <a:lstStyle/>
          <a:p>
            <a:pPr eaLnBrk="1" hangingPunct="1"/>
            <a:r>
              <a:rPr kumimoji="0" lang="ru-RU" altLang="ru-RU" sz="2400" dirty="0">
                <a:cs typeface="Arial" panose="020B0604020202020204" pitchFamily="34" charset="0"/>
              </a:rPr>
              <a:t>Подсчет цитирования публикаций не призван заменить их оценку. Он лишь расширяет возможности таких оценок, делая их более объективными.</a:t>
            </a:r>
          </a:p>
          <a:p>
            <a:pPr eaLnBrk="1" hangingPunct="1"/>
            <a:r>
              <a:rPr kumimoji="0" lang="ru-RU" altLang="ru-RU" sz="2400" dirty="0">
                <a:solidFill>
                  <a:srgbClr val="C00000"/>
                </a:solidFill>
                <a:cs typeface="Arial" panose="020B0604020202020204" pitchFamily="34" charset="0"/>
              </a:rPr>
              <a:t>«Цитат-индекс» </a:t>
            </a:r>
            <a:r>
              <a:rPr kumimoji="0" lang="ru-RU" altLang="ru-RU" sz="2400" dirty="0">
                <a:cs typeface="Arial" panose="020B0604020202020204" pitchFamily="34" charset="0"/>
              </a:rPr>
              <a:t>- это завуалированный метод экспертных оценок (которые могут голосовать и молчанием), и, естественно, </a:t>
            </a:r>
            <a:r>
              <a:rPr kumimoji="0" lang="ru-RU" altLang="ru-RU" sz="2400" dirty="0">
                <a:solidFill>
                  <a:srgbClr val="C00000"/>
                </a:solidFill>
                <a:cs typeface="Arial" panose="020B0604020202020204" pitchFamily="34" charset="0"/>
              </a:rPr>
              <a:t>включает элемент субъективности</a:t>
            </a:r>
            <a:r>
              <a:rPr kumimoji="0" lang="ru-RU" altLang="ru-RU" sz="2400" dirty="0">
                <a:cs typeface="Arial" panose="020B0604020202020204" pitchFamily="34" charset="0"/>
              </a:rPr>
              <a:t>, которая, однако «…</a:t>
            </a:r>
            <a:r>
              <a:rPr kumimoji="0" lang="ru-RU" altLang="ru-RU" sz="2400" dirty="0">
                <a:solidFill>
                  <a:srgbClr val="C00000"/>
                </a:solidFill>
                <a:cs typeface="Arial" panose="020B0604020202020204" pitchFamily="34" charset="0"/>
              </a:rPr>
              <a:t>гасится на больших массивах публикаций в результате усреднения экспертиз разных авторов</a:t>
            </a:r>
            <a:r>
              <a:rPr kumimoji="0" lang="ru-RU" altLang="ru-RU" sz="2400" dirty="0">
                <a:cs typeface="Arial" panose="020B0604020202020204" pitchFamily="34" charset="0"/>
              </a:rPr>
              <a:t>».</a:t>
            </a:r>
          </a:p>
          <a:p>
            <a:pPr eaLnBrk="1" hangingPunct="1"/>
            <a:r>
              <a:rPr kumimoji="0" lang="ru-RU" altLang="ru-RU" sz="2400" dirty="0">
                <a:solidFill>
                  <a:srgbClr val="C00000"/>
                </a:solidFill>
                <a:cs typeface="Arial" panose="020B0604020202020204" pitchFamily="34" charset="0"/>
              </a:rPr>
              <a:t>Для проведения формальных оценок результативности научной деятельности и авторитетности ученых важно измерять </a:t>
            </a:r>
            <a:r>
              <a:rPr kumimoji="0"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не столько цитируемость отдельных работ, сколько</a:t>
            </a:r>
            <a:r>
              <a:rPr kumimoji="0" lang="ru-RU" altLang="ru-RU" sz="2400" dirty="0">
                <a:solidFill>
                  <a:srgbClr val="C00000"/>
                </a:solidFill>
                <a:cs typeface="Arial" panose="020B0604020202020204" pitchFamily="34" charset="0"/>
              </a:rPr>
              <a:t> цитируемость значительных массивов публикаций </a:t>
            </a:r>
            <a:r>
              <a:rPr kumimoji="0" lang="ru-RU" altLang="ru-RU" sz="2400" dirty="0">
                <a:solidFill>
                  <a:srgbClr val="002060"/>
                </a:solidFill>
                <a:cs typeface="Arial" panose="020B0604020202020204" pitchFamily="34" charset="0"/>
              </a:rPr>
              <a:t>(авторов, научных коллективов, научных журналов). </a:t>
            </a:r>
          </a:p>
          <a:p>
            <a:pPr eaLnBrk="1" hangingPunct="1"/>
            <a:endParaRPr kumimoji="0" lang="ru-RU" altLang="ru-RU" dirty="0">
              <a:cs typeface="Arial" panose="020B0604020202020204" pitchFamily="34" charset="0"/>
            </a:endParaRPr>
          </a:p>
        </p:txBody>
      </p:sp>
      <p:sp>
        <p:nvSpPr>
          <p:cNvPr id="51204" name="Номер слайда 3">
            <a:extLst>
              <a:ext uri="{FF2B5EF4-FFF2-40B4-BE49-F238E27FC236}">
                <a16:creationId xmlns:a16="http://schemas.microsoft.com/office/drawing/2014/main" id="{F1640DA1-82B9-4403-A9B3-BFED22DA2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2882393-1FDF-4DDA-B49C-C19FE5E69E13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D6E727F7-2DFD-4232-9203-DAFDEA32A1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50863" y="85725"/>
            <a:ext cx="5492750" cy="720725"/>
          </a:xfrm>
        </p:spPr>
        <p:txBody>
          <a:bodyPr/>
          <a:lstStyle/>
          <a:p>
            <a:pPr eaLnBrk="1" hangingPunct="1"/>
            <a:r>
              <a:rPr kumimoji="0" lang="ru-RU" altLang="ru-RU" sz="3200" b="1">
                <a:solidFill>
                  <a:schemeClr val="bg1"/>
                </a:solidFill>
                <a:cs typeface="Arial" panose="020B0604020202020204" pitchFamily="34" charset="0"/>
              </a:rPr>
              <a:t>Цитируемость и элитность </a:t>
            </a:r>
          </a:p>
        </p:txBody>
      </p:sp>
      <p:graphicFrame>
        <p:nvGraphicFramePr>
          <p:cNvPr id="30820" name="Group 100">
            <a:extLst>
              <a:ext uri="{FF2B5EF4-FFF2-40B4-BE49-F238E27FC236}">
                <a16:creationId xmlns:a16="http://schemas.microsoft.com/office/drawing/2014/main" id="{7FF62363-5685-49EB-A53F-4622FB5CB2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1107298"/>
              </p:ext>
            </p:extLst>
          </p:nvPr>
        </p:nvGraphicFramePr>
        <p:xfrm>
          <a:off x="395288" y="2636838"/>
          <a:ext cx="8367712" cy="3816351"/>
        </p:xfrm>
        <a:graphic>
          <a:graphicData uri="http://schemas.openxmlformats.org/drawingml/2006/table">
            <a:tbl>
              <a:tblPr/>
              <a:tblGrid>
                <a:gridCol w="66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22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71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557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065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743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042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Гр.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Кол-во публ.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Число ссылок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Относит. доля</a:t>
                      </a:r>
                      <a:r>
                        <a:rPr kumimoji="0" lang="en-US" altLang="ru-RU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, %</a:t>
                      </a:r>
                      <a:endParaRPr kumimoji="0" lang="ru-RU" altLang="ru-RU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Награж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-денные,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Высок.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служ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 </a:t>
                      </a: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полож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.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Извест-ные</a:t>
                      </a:r>
                      <a:r>
                        <a:rPr kumimoji="0" lang="ru-RU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, </a:t>
                      </a:r>
                      <a:r>
                        <a:rPr kumimoji="0" lang="en-US" altLang="ru-RU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%</a:t>
                      </a:r>
                      <a:endParaRPr kumimoji="0" lang="ru-RU" altLang="ru-RU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21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&gt; 30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&gt; </a:t>
                      </a:r>
                      <a:r>
                        <a:rPr kumimoji="0" lang="en-US" altLang="ru-R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60</a:t>
                      </a:r>
                      <a:endParaRPr kumimoji="0" lang="ru-RU" altLang="ru-RU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33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69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3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&gt; 30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&lt; 60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12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375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&lt; 30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&gt; </a:t>
                      </a:r>
                      <a:r>
                        <a:rPr kumimoji="0" lang="en-US" altLang="ru-RU" sz="1800" b="1" i="0" u="sng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60</a:t>
                      </a:r>
                      <a:endParaRPr kumimoji="0" lang="ru-RU" altLang="ru-RU" sz="1800" b="1" i="0" u="sng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altLang="ru-RU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18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77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sng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372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&lt; 30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&lt; 60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37</a:t>
                      </a:r>
                      <a:endParaRPr kumimoji="0" lang="ru-RU" altLang="ru-RU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cs typeface="Arial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cs typeface="Arial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2277" name="Rectangle 98">
            <a:extLst>
              <a:ext uri="{FF2B5EF4-FFF2-40B4-BE49-F238E27FC236}">
                <a16:creationId xmlns:a16="http://schemas.microsoft.com/office/drawing/2014/main" id="{90C0062A-3C2D-42A3-9B27-3C1E156AF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795338"/>
            <a:ext cx="5935663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593725" algn="l"/>
              </a:tabLst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  <a:tab pos="593725" algn="l"/>
              </a:tabLst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tabLst>
                <a:tab pos="355600" algn="l"/>
                <a:tab pos="593725" algn="l"/>
              </a:tabLst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tabLst>
                <a:tab pos="355600" algn="l"/>
                <a:tab pos="593725" algn="l"/>
              </a:tabLst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endParaRPr kumimoji="0" lang="ru-RU" altLang="ru-RU" sz="1800" b="1" dirty="0">
              <a:latin typeface="Arial" panose="020B0604020202020204" pitchFamily="34" charset="0"/>
            </a:endParaRP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1800" b="1" dirty="0"/>
              <a:t>1. «плодотворные» (много пишут и много цитируются)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 dirty="0"/>
              <a:t>2. «плодовитые» (много пишут, но мало цитируются)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 dirty="0"/>
              <a:t>3. «новаторы» (мало пишут, но много цитируются)</a:t>
            </a:r>
          </a:p>
          <a:p>
            <a:pPr algn="just">
              <a:spcBef>
                <a:spcPct val="0"/>
              </a:spcBef>
              <a:buFontTx/>
              <a:buNone/>
            </a:pPr>
            <a:r>
              <a:rPr kumimoji="0" lang="ru-RU" altLang="ru-RU" sz="1800" b="1" dirty="0"/>
              <a:t>4. «молчаливые» (мало пишут и мало цитируются)</a:t>
            </a:r>
          </a:p>
          <a:p>
            <a:pPr>
              <a:spcBef>
                <a:spcPct val="0"/>
              </a:spcBef>
              <a:buFontTx/>
              <a:buNone/>
            </a:pPr>
            <a:endParaRPr kumimoji="0" lang="ru-RU" altLang="ru-RU" sz="1800" dirty="0">
              <a:latin typeface="Arial" panose="020B0604020202020204" pitchFamily="34" charset="0"/>
            </a:endParaRPr>
          </a:p>
        </p:txBody>
      </p:sp>
      <p:sp>
        <p:nvSpPr>
          <p:cNvPr id="52278" name="Text Box 101">
            <a:extLst>
              <a:ext uri="{FF2B5EF4-FFF2-40B4-BE49-F238E27FC236}">
                <a16:creationId xmlns:a16="http://schemas.microsoft.com/office/drawing/2014/main" id="{B974E7E4-338B-4282-9F75-12DC44C728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025" y="908050"/>
            <a:ext cx="287972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kumimoji="0" lang="ru-RU" altLang="ru-RU" sz="1600" b="1">
                <a:latin typeface="Arial" panose="020B0604020202020204" pitchFamily="34" charset="0"/>
              </a:rPr>
              <a:t>Классическая работа социологов С.Коула и Дж.Коула. Объект исследования – 120 физиков. Анкеты разосланы 2036 физикам.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1">
            <a:extLst>
              <a:ext uri="{FF2B5EF4-FFF2-40B4-BE49-F238E27FC236}">
                <a16:creationId xmlns:a16="http://schemas.microsoft.com/office/drawing/2014/main" id="{39CCE6EB-3F24-4E11-97EA-F11EE46F5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25488" y="-130175"/>
            <a:ext cx="8229601" cy="1143000"/>
          </a:xfrm>
        </p:spPr>
        <p:txBody>
          <a:bodyPr/>
          <a:lstStyle/>
          <a:p>
            <a:pPr eaLnBrk="1" hangingPunct="1"/>
            <a:r>
              <a:rPr kumimoji="0" lang="ru-RU" altLang="ru-RU" sz="3200" b="1" cap="all" dirty="0">
                <a:solidFill>
                  <a:schemeClr val="bg1"/>
                </a:solidFill>
                <a:cs typeface="Arial" panose="020B0604020202020204" pitchFamily="34" charset="0"/>
              </a:rPr>
              <a:t>Показатели цитируемости</a:t>
            </a:r>
          </a:p>
        </p:txBody>
      </p:sp>
      <p:sp>
        <p:nvSpPr>
          <p:cNvPr id="54275" name="Номер слайда 2">
            <a:extLst>
              <a:ext uri="{FF2B5EF4-FFF2-40B4-BE49-F238E27FC236}">
                <a16:creationId xmlns:a16="http://schemas.microsoft.com/office/drawing/2014/main" id="{507CFEA6-1961-4FB2-98A6-13B4AC9BD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63ADC96-4041-48B3-AFA0-EF752FFE8B1B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sp>
        <p:nvSpPr>
          <p:cNvPr id="54276" name="Rectangle 1">
            <a:extLst>
              <a:ext uri="{FF2B5EF4-FFF2-40B4-BE49-F238E27FC236}">
                <a16:creationId xmlns:a16="http://schemas.microsoft.com/office/drawing/2014/main" id="{DBE18164-992C-4CAA-A575-706ADFC9CD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7500" y="1179741"/>
            <a:ext cx="8286750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indent="365125"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800" dirty="0"/>
              <a:t>В той мере, в которой мы доверяем цитируемости как критерию востребованности и значимости публикаций, </a:t>
            </a:r>
            <a:r>
              <a:rPr kumimoji="0" lang="ru-RU" altLang="ru-RU" sz="2800" u="sng" dirty="0"/>
              <a:t>результаты научной деятельности можно характеризовать</a:t>
            </a:r>
            <a:r>
              <a:rPr kumimoji="0" lang="en-US" altLang="ru-RU" sz="2800" dirty="0"/>
              <a:t>:</a:t>
            </a:r>
          </a:p>
          <a:p>
            <a:pPr algn="just" eaLnBrk="1" hangingPunct="1">
              <a:spcBef>
                <a:spcPct val="0"/>
              </a:spcBef>
            </a:pPr>
            <a:r>
              <a:rPr kumimoji="0" lang="ru-RU" altLang="ru-RU" sz="2400" i="1" dirty="0">
                <a:solidFill>
                  <a:srgbClr val="FF0000"/>
                </a:solidFill>
              </a:rPr>
              <a:t>средним числом цитирований </a:t>
            </a:r>
            <a:r>
              <a:rPr kumimoji="0" lang="ru-RU" altLang="ru-RU" sz="2400" dirty="0"/>
              <a:t>в расчете на одну публикацию (в целом по базе или за какой-то срок), </a:t>
            </a:r>
            <a:endParaRPr kumimoji="0" lang="en-US" altLang="ru-RU" sz="2400" dirty="0"/>
          </a:p>
          <a:p>
            <a:pPr algn="just" eaLnBrk="1" hangingPunct="1">
              <a:spcBef>
                <a:spcPct val="0"/>
              </a:spcBef>
            </a:pPr>
            <a:r>
              <a:rPr kumimoji="0" lang="ru-RU" altLang="ru-RU" sz="2400" i="1" dirty="0">
                <a:solidFill>
                  <a:srgbClr val="FF0000"/>
                </a:solidFill>
              </a:rPr>
              <a:t>общим числом цитирований </a:t>
            </a:r>
            <a:r>
              <a:rPr kumimoji="0" lang="ru-RU" altLang="ru-RU" sz="2400" dirty="0"/>
              <a:t>или цитирующих статей (с учетом или без учета </a:t>
            </a:r>
            <a:r>
              <a:rPr kumimoji="0" lang="ru-RU" altLang="ru-RU" sz="2400" dirty="0" err="1"/>
              <a:t>самоцитирования</a:t>
            </a:r>
            <a:r>
              <a:rPr kumimoji="0" lang="ru-RU" altLang="ru-RU" sz="2400" dirty="0"/>
              <a:t> и цитирования соавторами), </a:t>
            </a:r>
            <a:endParaRPr kumimoji="0" lang="en-US" altLang="ru-RU" sz="2400" dirty="0"/>
          </a:p>
          <a:p>
            <a:pPr algn="just" eaLnBrk="1" hangingPunct="1">
              <a:spcBef>
                <a:spcPct val="0"/>
              </a:spcBef>
            </a:pPr>
            <a:r>
              <a:rPr kumimoji="0" lang="ru-RU" altLang="ru-RU" sz="2400" i="1" dirty="0">
                <a:solidFill>
                  <a:srgbClr val="FF0000"/>
                </a:solidFill>
              </a:rPr>
              <a:t>распределением цитирований или цитирующих публикаций по годам</a:t>
            </a:r>
            <a:r>
              <a:rPr kumimoji="0" lang="ru-RU" altLang="ru-RU" sz="2400" dirty="0"/>
              <a:t>,</a:t>
            </a:r>
            <a:endParaRPr kumimoji="0" lang="en-US" altLang="ru-RU" sz="2400" dirty="0"/>
          </a:p>
          <a:p>
            <a:pPr algn="just" eaLnBrk="1" hangingPunct="1">
              <a:spcBef>
                <a:spcPct val="0"/>
              </a:spcBef>
            </a:pPr>
            <a:r>
              <a:rPr kumimoji="0" lang="en-US" altLang="ru-RU" sz="2400" i="1" dirty="0">
                <a:solidFill>
                  <a:srgbClr val="FF0000"/>
                </a:solidFill>
              </a:rPr>
              <a:t>h-</a:t>
            </a:r>
            <a:r>
              <a:rPr kumimoji="0" lang="ru-RU" altLang="ru-RU" sz="2400" i="1" dirty="0">
                <a:solidFill>
                  <a:srgbClr val="FF0000"/>
                </a:solidFill>
              </a:rPr>
              <a:t>индексом</a:t>
            </a:r>
          </a:p>
          <a:p>
            <a:pPr algn="just" eaLnBrk="1" hangingPunct="1">
              <a:spcBef>
                <a:spcPct val="0"/>
              </a:spcBef>
            </a:pPr>
            <a:r>
              <a:rPr kumimoji="0" lang="ru-RU" altLang="ru-RU" sz="2400" i="1" dirty="0" err="1">
                <a:solidFill>
                  <a:srgbClr val="FF0000"/>
                </a:solidFill>
              </a:rPr>
              <a:t>процентилем</a:t>
            </a:r>
            <a:r>
              <a:rPr kumimoji="0" lang="ru-RU" altLang="ru-RU" sz="2400" dirty="0">
                <a:solidFill>
                  <a:srgbClr val="FF0000"/>
                </a:solidFill>
              </a:rPr>
              <a:t> (РИНЦ, 2021)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7E2D3025-E066-497B-89BC-17F7073986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17475"/>
            <a:ext cx="5651500" cy="7254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  <a:t>Средний возраст научного коллектива:</a:t>
            </a:r>
            <a:br>
              <a:rPr kumimoji="0" lang="ru-RU" altLang="ru-RU" sz="1600" b="1" cap="all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как он зависит от размеров ежегодного пополнения молодыми научными кадрами</a:t>
            </a:r>
            <a:r>
              <a:rPr kumimoji="0" lang="en-US" altLang="ru-RU" sz="1600" b="1" dirty="0">
                <a:solidFill>
                  <a:schemeClr val="bg1"/>
                </a:solidFill>
                <a:cs typeface="Arial" panose="020B0604020202020204" pitchFamily="34" charset="0"/>
              </a:rPr>
              <a:t>?</a:t>
            </a:r>
            <a:endParaRPr kumimoji="0" lang="ru-RU" altLang="ru-RU" sz="16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29F7967-D1D1-4ABB-B9FC-9363761FDAB4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6388" y="1308100"/>
            <a:ext cx="8507412" cy="492918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kumimoji="0" lang="ru-RU" altLang="ru-RU" dirty="0">
                <a:cs typeface="Arial" panose="020B0604020202020204" pitchFamily="34" charset="0"/>
              </a:rPr>
              <a:t>	Между средним возрастом коллектива </a:t>
            </a:r>
            <a:r>
              <a:rPr kumimoji="0" lang="ru-RU" altLang="ru-RU" dirty="0" err="1">
                <a:cs typeface="Arial" panose="020B0604020202020204" pitchFamily="34" charset="0"/>
              </a:rPr>
              <a:t>Т</a:t>
            </a:r>
            <a:r>
              <a:rPr kumimoji="0" lang="ru-RU" altLang="ru-RU" baseline="-30000" dirty="0" err="1">
                <a:cs typeface="Arial" panose="020B0604020202020204" pitchFamily="34" charset="0"/>
              </a:rPr>
              <a:t>к</a:t>
            </a:r>
            <a:r>
              <a:rPr kumimoji="0" lang="ru-RU" altLang="ru-RU" dirty="0">
                <a:cs typeface="Arial" panose="020B0604020202020204" pitchFamily="34" charset="0"/>
              </a:rPr>
              <a:t>, средним возрастом ежегодного пополнения состава коллектива </a:t>
            </a:r>
            <a:r>
              <a:rPr kumimoji="0" lang="en-US" altLang="ru-RU" dirty="0" err="1">
                <a:cs typeface="Arial" panose="020B0604020202020204" pitchFamily="34" charset="0"/>
              </a:rPr>
              <a:t>t</a:t>
            </a:r>
            <a:r>
              <a:rPr kumimoji="0" lang="en-US" altLang="ru-RU" baseline="-30000" dirty="0" err="1">
                <a:cs typeface="Arial" panose="020B0604020202020204" pitchFamily="34" charset="0"/>
              </a:rPr>
              <a:t>Δ</a:t>
            </a:r>
            <a:r>
              <a:rPr kumimoji="0" lang="ru-RU" altLang="ru-RU" dirty="0">
                <a:cs typeface="Arial" panose="020B0604020202020204" pitchFamily="34" charset="0"/>
              </a:rPr>
              <a:t> и размерами этого пополнения </a:t>
            </a:r>
            <a:r>
              <a:rPr kumimoji="0" lang="en-US" altLang="ru-RU" dirty="0">
                <a:cs typeface="Arial" panose="020B0604020202020204" pitchFamily="34" charset="0"/>
              </a:rPr>
              <a:t>ΔN</a:t>
            </a:r>
            <a:r>
              <a:rPr kumimoji="0" lang="ru-RU" altLang="ru-RU" baseline="-30000" dirty="0">
                <a:cs typeface="Arial" panose="020B0604020202020204" pitchFamily="34" charset="0"/>
              </a:rPr>
              <a:t>%</a:t>
            </a:r>
            <a:r>
              <a:rPr kumimoji="0" lang="ru-RU" altLang="ru-RU" dirty="0">
                <a:cs typeface="Arial" panose="020B0604020202020204" pitchFamily="34" charset="0"/>
              </a:rPr>
              <a:t> существует следующая зависимость</a:t>
            </a:r>
            <a:r>
              <a:rPr kumimoji="0" lang="en-US" altLang="ru-RU" dirty="0">
                <a:cs typeface="Arial" panose="020B0604020202020204" pitchFamily="34" charset="0"/>
              </a:rPr>
              <a:t>:</a:t>
            </a:r>
            <a:r>
              <a:rPr kumimoji="0" lang="ru-RU" altLang="ru-RU" dirty="0">
                <a:cs typeface="Arial" panose="020B0604020202020204" pitchFamily="34" charset="0"/>
              </a:rPr>
              <a:t> </a:t>
            </a:r>
          </a:p>
          <a:p>
            <a:pPr eaLnBrk="1" hangingPunct="1">
              <a:buFontTx/>
              <a:buNone/>
            </a:pPr>
            <a:endParaRPr kumimoji="0" lang="ru-RU" altLang="ru-RU" dirty="0">
              <a:cs typeface="Arial" panose="020B0604020202020204" pitchFamily="34" charset="0"/>
            </a:endParaRPr>
          </a:p>
        </p:txBody>
      </p:sp>
      <p:sp>
        <p:nvSpPr>
          <p:cNvPr id="15364" name="Rectangle 5">
            <a:extLst>
              <a:ext uri="{FF2B5EF4-FFF2-40B4-BE49-F238E27FC236}">
                <a16:creationId xmlns:a16="http://schemas.microsoft.com/office/drawing/2014/main" id="{6515CD3B-3000-4AB6-9A5C-E561332150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0500" y="31670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15365" name="Object 10">
            <a:extLst>
              <a:ext uri="{FF2B5EF4-FFF2-40B4-BE49-F238E27FC236}">
                <a16:creationId xmlns:a16="http://schemas.microsoft.com/office/drawing/2014/main" id="{AF4E7D17-7551-4B95-B59D-09362323D7F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4005263"/>
          <a:ext cx="43434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39392" imgH="431613" progId="Equation.3">
                  <p:embed/>
                </p:oleObj>
              </mc:Choice>
              <mc:Fallback>
                <p:oleObj r:id="rId2" imgW="939392" imgH="431613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4005263"/>
                        <a:ext cx="4343400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id="{929A9B79-6D3F-4CE9-8E9E-1A75F5B42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157163"/>
            <a:ext cx="5832475" cy="581025"/>
          </a:xfrm>
        </p:spPr>
        <p:txBody>
          <a:bodyPr/>
          <a:lstStyle/>
          <a:p>
            <a:pPr eaLnBrk="1" hangingPunct="1"/>
            <a:r>
              <a:rPr kumimoji="0" lang="ru-RU" altLang="ru-RU" sz="2000" b="1" cap="all" dirty="0">
                <a:solidFill>
                  <a:schemeClr val="bg1"/>
                </a:solidFill>
                <a:cs typeface="Arial" panose="020B0604020202020204" pitchFamily="34" charset="0"/>
              </a:rPr>
              <a:t>Аргументы против критерия цитируемости</a:t>
            </a:r>
          </a:p>
        </p:txBody>
      </p:sp>
      <p:sp>
        <p:nvSpPr>
          <p:cNvPr id="55299" name="Rectangle 3">
            <a:extLst>
              <a:ext uri="{FF2B5EF4-FFF2-40B4-BE49-F238E27FC236}">
                <a16:creationId xmlns:a16="http://schemas.microsoft.com/office/drawing/2014/main" id="{4F3072BF-32E3-451A-BA34-F7B83546566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1452563"/>
            <a:ext cx="8435975" cy="5145087"/>
          </a:xfrm>
        </p:spPr>
        <p:txBody>
          <a:bodyPr/>
          <a:lstStyle/>
          <a:p>
            <a:pPr marL="533400" indent="-533400" eaLnBrk="1" hangingPunct="1"/>
            <a:r>
              <a:rPr kumimoji="0" lang="ru-RU" altLang="ru-RU" sz="3600" dirty="0">
                <a:solidFill>
                  <a:schemeClr val="tx2"/>
                </a:solidFill>
                <a:cs typeface="Arial" panose="020B0604020202020204" pitchFamily="34" charset="0"/>
              </a:rPr>
              <a:t>Новые идеи иногда принимаются научным сообществом не сразу, а с некоторым запаздыванием (в силу консерватизма науки) и поэтому не обсуждаются в печати.</a:t>
            </a:r>
          </a:p>
          <a:p>
            <a:pPr marL="533400" indent="-533400" eaLnBrk="1" hangingPunct="1"/>
            <a:r>
              <a:rPr kumimoji="0" lang="ru-RU" altLang="ru-RU" sz="3600" dirty="0">
                <a:solidFill>
                  <a:schemeClr val="tx2"/>
                </a:solidFill>
                <a:cs typeface="Arial" panose="020B0604020202020204" pitchFamily="34" charset="0"/>
              </a:rPr>
              <a:t>Закрытые работы вообще недоступны и не цитируются. 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Заголовок 1">
            <a:extLst>
              <a:ext uri="{FF2B5EF4-FFF2-40B4-BE49-F238E27FC236}">
                <a16:creationId xmlns:a16="http://schemas.microsoft.com/office/drawing/2014/main" id="{DE5373C4-CC26-4CF4-9272-570CC9B44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15888"/>
            <a:ext cx="4897164" cy="581025"/>
          </a:xfrm>
        </p:spPr>
        <p:txBody>
          <a:bodyPr/>
          <a:lstStyle/>
          <a:p>
            <a:pPr eaLnBrk="1" hangingPunct="1"/>
            <a:r>
              <a:rPr kumimoji="0" lang="ru-RU" altLang="ru-RU" sz="2400" b="1" cap="all" dirty="0">
                <a:solidFill>
                  <a:schemeClr val="bg1"/>
                </a:solidFill>
                <a:cs typeface="Arial" panose="020B0604020202020204" pitchFamily="34" charset="0"/>
              </a:rPr>
              <a:t>Импакт-факторы журналов</a:t>
            </a:r>
          </a:p>
        </p:txBody>
      </p:sp>
      <p:sp>
        <p:nvSpPr>
          <p:cNvPr id="57347" name="Содержимое 2">
            <a:extLst>
              <a:ext uri="{FF2B5EF4-FFF2-40B4-BE49-F238E27FC236}">
                <a16:creationId xmlns:a16="http://schemas.microsoft.com/office/drawing/2014/main" id="{E8E5CFA5-5E95-456F-990F-E3C61C36A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14508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altLang="ru-RU">
                <a:solidFill>
                  <a:schemeClr val="tx2"/>
                </a:solidFill>
                <a:cs typeface="Arial" panose="020B0604020202020204" pitchFamily="34" charset="0"/>
              </a:rPr>
              <a:t>Импакт-фактор журнала – это средняя цитируемость опубликованных в журнале статей (количество ссылок в расчете на одну статью).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>
                <a:solidFill>
                  <a:schemeClr val="tx2"/>
                </a:solidFill>
                <a:cs typeface="Arial" panose="020B0604020202020204" pitchFamily="34" charset="0"/>
              </a:rPr>
              <a:t>Значение импакт-фактора характеризует важность, авторитетность научного журнала.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>
                <a:solidFill>
                  <a:schemeClr val="tx2"/>
                </a:solidFill>
                <a:cs typeface="Arial" panose="020B0604020202020204" pitchFamily="34" charset="0"/>
              </a:rPr>
              <a:t>Применяются разные алгоритмы подсчета импакт-фактора, отличающиеся процедурой усреднения. </a:t>
            </a:r>
          </a:p>
        </p:txBody>
      </p:sp>
      <p:sp>
        <p:nvSpPr>
          <p:cNvPr id="57348" name="Номер слайда 3">
            <a:extLst>
              <a:ext uri="{FF2B5EF4-FFF2-40B4-BE49-F238E27FC236}">
                <a16:creationId xmlns:a16="http://schemas.microsoft.com/office/drawing/2014/main" id="{EE86E0A1-478F-4ECD-A05D-8EB03A9EF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5CA183D-2ADB-4627-9275-A369643E2EDC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>
            <a:extLst>
              <a:ext uri="{FF2B5EF4-FFF2-40B4-BE49-F238E27FC236}">
                <a16:creationId xmlns:a16="http://schemas.microsoft.com/office/drawing/2014/main" id="{094A19F7-0C5B-4300-8DCB-61C00B609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15888"/>
            <a:ext cx="5122862" cy="581025"/>
          </a:xfrm>
        </p:spPr>
        <p:txBody>
          <a:bodyPr/>
          <a:lstStyle/>
          <a:p>
            <a:pPr eaLnBrk="1" hangingPunct="1"/>
            <a: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Алгоритм расчета </a:t>
            </a:r>
            <a:r>
              <a:rPr kumimoji="0" lang="en-US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IF</a:t>
            </a:r>
            <a:endParaRPr kumimoji="0" lang="ru-RU" altLang="ru-RU" sz="24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58371" name="Содержимое 2">
            <a:extLst>
              <a:ext uri="{FF2B5EF4-FFF2-40B4-BE49-F238E27FC236}">
                <a16:creationId xmlns:a16="http://schemas.microsoft.com/office/drawing/2014/main" id="{899F5F64-FEDC-4965-A464-8F6E8E73B1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63638"/>
            <a:ext cx="8435975" cy="50736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1400">
                <a:cs typeface="Arial" panose="020B0604020202020204" pitchFamily="34" charset="0"/>
              </a:rPr>
              <a:t>	</a:t>
            </a:r>
            <a:r>
              <a:rPr kumimoji="0" lang="ru-RU" altLang="ru-RU" sz="2000">
                <a:cs typeface="Arial" panose="020B0604020202020204" pitchFamily="34" charset="0"/>
              </a:rPr>
              <a:t>Пусть </a:t>
            </a:r>
            <a:r>
              <a:rPr kumimoji="0" lang="en-US" altLang="ru-RU" sz="2000">
                <a:cs typeface="Arial" panose="020B0604020202020204" pitchFamily="34" charset="0"/>
              </a:rPr>
              <a:t>S</a:t>
            </a:r>
            <a:r>
              <a:rPr kumimoji="0" lang="ru-RU" altLang="ru-RU" sz="2000">
                <a:cs typeface="Arial" panose="020B0604020202020204" pitchFamily="34" charset="0"/>
              </a:rPr>
              <a:t> – библиографическая рейтинговая база, используемая при подсчётах, PUB</a:t>
            </a:r>
            <a:r>
              <a:rPr kumimoji="0" lang="en-US" altLang="ru-RU" sz="2000" baseline="-25000">
                <a:cs typeface="Arial" panose="020B0604020202020204" pitchFamily="34" charset="0"/>
              </a:rPr>
              <a:t>S</a:t>
            </a:r>
            <a:r>
              <a:rPr kumimoji="0" lang="ru-RU" altLang="ru-RU" sz="2000">
                <a:cs typeface="Arial" panose="020B0604020202020204" pitchFamily="34" charset="0"/>
              </a:rPr>
              <a:t>(</a:t>
            </a:r>
            <a:r>
              <a:rPr kumimoji="0" lang="en-US" altLang="ru-RU" sz="2000" i="1">
                <a:cs typeface="Arial" panose="020B0604020202020204" pitchFamily="34" charset="0"/>
              </a:rPr>
              <a:t>t</a:t>
            </a:r>
            <a:r>
              <a:rPr kumimoji="0" lang="ru-RU" altLang="ru-RU" sz="2000">
                <a:cs typeface="Arial" panose="020B0604020202020204" pitchFamily="34" charset="0"/>
              </a:rPr>
              <a:t>) – число статей, опубликованных в данном журнале в году </a:t>
            </a:r>
            <a:r>
              <a:rPr kumimoji="0" lang="ru-RU" altLang="ru-RU" sz="2000" i="1">
                <a:cs typeface="Arial" panose="020B0604020202020204" pitchFamily="34" charset="0"/>
              </a:rPr>
              <a:t>t</a:t>
            </a:r>
            <a:r>
              <a:rPr kumimoji="0" lang="ru-RU" altLang="ru-RU" sz="2000">
                <a:cs typeface="Arial" panose="020B0604020202020204" pitchFamily="34" charset="0"/>
              </a:rPr>
              <a:t> и включенных («расписанных») в S, CIT</a:t>
            </a:r>
            <a:r>
              <a:rPr kumimoji="0" lang="en-US" altLang="ru-RU" sz="2000" baseline="-25000">
                <a:cs typeface="Arial" panose="020B0604020202020204" pitchFamily="34" charset="0"/>
              </a:rPr>
              <a:t>S</a:t>
            </a:r>
            <a:r>
              <a:rPr kumimoji="0" lang="ru-RU" altLang="ru-RU" sz="2000">
                <a:cs typeface="Arial" panose="020B0604020202020204" pitchFamily="34" charset="0"/>
              </a:rPr>
              <a:t>(</a:t>
            </a:r>
            <a:r>
              <a:rPr kumimoji="0" lang="ru-RU" altLang="ru-RU" sz="2000" i="1">
                <a:cs typeface="Arial" panose="020B0604020202020204" pitchFamily="34" charset="0"/>
              </a:rPr>
              <a:t>T, t</a:t>
            </a:r>
            <a:r>
              <a:rPr kumimoji="0" lang="ru-RU" altLang="ru-RU" sz="2000">
                <a:cs typeface="Arial" panose="020B0604020202020204" pitchFamily="34" charset="0"/>
              </a:rPr>
              <a:t>) – число ссылок (цитирований), сделанных в году </a:t>
            </a:r>
            <a:r>
              <a:rPr kumimoji="0" lang="ru-RU" altLang="ru-RU" sz="2000" i="1">
                <a:cs typeface="Arial" panose="020B0604020202020204" pitchFamily="34" charset="0"/>
              </a:rPr>
              <a:t>T</a:t>
            </a:r>
            <a:r>
              <a:rPr kumimoji="0" lang="ru-RU" altLang="ru-RU" sz="2000">
                <a:cs typeface="Arial" panose="020B0604020202020204" pitchFamily="34" charset="0"/>
              </a:rPr>
              <a:t> на все статьи из группы PUB(</a:t>
            </a:r>
            <a:r>
              <a:rPr kumimoji="0" lang="en-US" altLang="ru-RU" sz="2000" i="1">
                <a:cs typeface="Arial" panose="020B0604020202020204" pitchFamily="34" charset="0"/>
              </a:rPr>
              <a:t>t</a:t>
            </a:r>
            <a:r>
              <a:rPr kumimoji="0" lang="ru-RU" altLang="ru-RU" sz="2000">
                <a:cs typeface="Arial" panose="020B0604020202020204" pitchFamily="34" charset="0"/>
              </a:rPr>
              <a:t>) во всех расписанных в </a:t>
            </a:r>
            <a:r>
              <a:rPr kumimoji="0" lang="ru-RU" altLang="ru-RU" sz="2000" i="1">
                <a:cs typeface="Arial" panose="020B0604020202020204" pitchFamily="34" charset="0"/>
              </a:rPr>
              <a:t>S</a:t>
            </a:r>
            <a:r>
              <a:rPr kumimoji="0" lang="ru-RU" altLang="ru-RU" sz="2000">
                <a:cs typeface="Arial" panose="020B0604020202020204" pitchFamily="34" charset="0"/>
              </a:rPr>
              <a:t> журналах. Тогда импакт-фактор данного журнала: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1800">
                <a:cs typeface="Arial" panose="020B0604020202020204" pitchFamily="34" charset="0"/>
              </a:rPr>
              <a:t>	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kumimoji="0" lang="ru-RU" altLang="ru-RU" sz="1800" i="1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kumimoji="0" lang="ru-RU" altLang="ru-RU" sz="1800" i="1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kumimoji="0" lang="ru-RU" altLang="ru-RU" sz="1800" i="1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1800" i="1"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endParaRPr kumimoji="0" lang="en-US" altLang="ru-RU" sz="1800" i="1">
              <a:cs typeface="Arial" panose="020B0604020202020204" pitchFamily="34" charset="0"/>
              <a:sym typeface="Symbol" panose="05050102010706020507" pitchFamily="18" charset="2"/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ru-RU" sz="1800" i="1">
                <a:cs typeface="Arial" panose="020B0604020202020204" pitchFamily="34" charset="0"/>
                <a:sym typeface="Symbol" panose="05050102010706020507" pitchFamily="18" charset="2"/>
              </a:rPr>
              <a:t>	</a:t>
            </a:r>
            <a:r>
              <a:rPr kumimoji="0" lang="ru-RU" altLang="ru-RU" sz="2000" i="1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kumimoji="0" lang="ru-RU" altLang="ru-RU" sz="2000" i="1">
                <a:cs typeface="Arial" panose="020B0604020202020204" pitchFamily="34" charset="0"/>
              </a:rPr>
              <a:t> </a:t>
            </a:r>
            <a:r>
              <a:rPr kumimoji="0" lang="ru-RU" altLang="ru-RU" sz="2000">
                <a:cs typeface="Arial" panose="020B0604020202020204" pitchFamily="34" charset="0"/>
              </a:rPr>
              <a:t>- время запаздывания ссылок,</a:t>
            </a:r>
            <a:r>
              <a:rPr kumimoji="0" lang="ru-RU" altLang="ru-RU" sz="2000" i="1">
                <a:cs typeface="Arial" panose="020B0604020202020204" pitchFamily="34" charset="0"/>
              </a:rPr>
              <a:t> </a:t>
            </a:r>
            <a:r>
              <a:rPr kumimoji="0" lang="ru-RU" altLang="ru-RU" sz="2000" i="1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kumimoji="0" lang="ru-RU" altLang="ru-RU" sz="2000" i="1" baseline="-25000">
                <a:cs typeface="Arial" panose="020B0604020202020204" pitchFamily="34" charset="0"/>
              </a:rPr>
              <a:t>0</a:t>
            </a:r>
            <a:r>
              <a:rPr kumimoji="0" lang="ru-RU" altLang="ru-RU" sz="2000" i="1">
                <a:cs typeface="Arial" panose="020B0604020202020204" pitchFamily="34" charset="0"/>
              </a:rPr>
              <a:t> </a:t>
            </a:r>
            <a:r>
              <a:rPr kumimoji="0" lang="ru-RU" altLang="ru-RU" sz="2000">
                <a:cs typeface="Arial" panose="020B0604020202020204" pitchFamily="34" charset="0"/>
              </a:rPr>
              <a:t>-</a:t>
            </a:r>
            <a:r>
              <a:rPr kumimoji="0" lang="ru-RU" altLang="ru-RU" sz="2000" i="1">
                <a:cs typeface="Arial" panose="020B0604020202020204" pitchFamily="34" charset="0"/>
              </a:rPr>
              <a:t> </a:t>
            </a:r>
            <a:r>
              <a:rPr kumimoji="0" lang="ru-RU" altLang="ru-RU" sz="2000">
                <a:cs typeface="Arial" panose="020B0604020202020204" pitchFamily="34" charset="0"/>
              </a:rPr>
              <a:t>параметр запаздывания (минимальное время запаздывания ссылок, принятое при подсчете конкретного импакт-фактора), </a:t>
            </a:r>
            <a:r>
              <a:rPr kumimoji="0" lang="ru-RU" altLang="ru-RU" sz="2000" i="1">
                <a:cs typeface="Arial" panose="020B0604020202020204" pitchFamily="34" charset="0"/>
              </a:rPr>
              <a:t>n</a:t>
            </a:r>
            <a:r>
              <a:rPr kumimoji="0" lang="ru-RU" altLang="ru-RU" sz="2000">
                <a:cs typeface="Arial" panose="020B0604020202020204" pitchFamily="34" charset="0"/>
              </a:rPr>
              <a:t> – порядок импакт-фактора (максимальное время запаздывания, выбранное при подсчете импакт-фактора; этот параметр характеризует ширину интервала усреднения – «окно цитирования»). </a:t>
            </a:r>
          </a:p>
          <a:p>
            <a:pPr eaLnBrk="1" hangingPunct="1">
              <a:lnSpc>
                <a:spcPct val="90000"/>
              </a:lnSpc>
            </a:pP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58372" name="Номер слайда 3">
            <a:extLst>
              <a:ext uri="{FF2B5EF4-FFF2-40B4-BE49-F238E27FC236}">
                <a16:creationId xmlns:a16="http://schemas.microsoft.com/office/drawing/2014/main" id="{82AF98DA-F55F-4324-9328-914EBEFB2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ACB49BC-04C1-4A68-98A3-3565D033A62A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sp>
        <p:nvSpPr>
          <p:cNvPr id="58373" name="Rectangle 2">
            <a:extLst>
              <a:ext uri="{FF2B5EF4-FFF2-40B4-BE49-F238E27FC236}">
                <a16:creationId xmlns:a16="http://schemas.microsoft.com/office/drawing/2014/main" id="{5FE82D89-1735-475F-8498-0153FD37BD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ru-RU" altLang="ru-RU" sz="1800">
              <a:latin typeface="Arial" panose="020B0604020202020204" pitchFamily="34" charset="0"/>
            </a:endParaRPr>
          </a:p>
        </p:txBody>
      </p:sp>
      <p:graphicFrame>
        <p:nvGraphicFramePr>
          <p:cNvPr id="58374" name="Object 10">
            <a:extLst>
              <a:ext uri="{FF2B5EF4-FFF2-40B4-BE49-F238E27FC236}">
                <a16:creationId xmlns:a16="http://schemas.microsoft.com/office/drawing/2014/main" id="{9A0EA115-8994-4E10-9DE1-793F7125073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55875" y="2636838"/>
          <a:ext cx="316865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рмула" r:id="rId2" imgW="1892300" imgH="889000" progId="Equation.3">
                  <p:embed/>
                </p:oleObj>
              </mc:Choice>
              <mc:Fallback>
                <p:oleObj name="Формула" r:id="rId2" imgW="1892300" imgH="8890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636838"/>
                        <a:ext cx="316865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Название 1">
            <a:extLst>
              <a:ext uri="{FF2B5EF4-FFF2-40B4-BE49-F238E27FC236}">
                <a16:creationId xmlns:a16="http://schemas.microsoft.com/office/drawing/2014/main" id="{1DF5C496-4BFA-476C-B7E5-9EE4FE141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913"/>
            <a:ext cx="5627688" cy="719137"/>
          </a:xfrm>
        </p:spPr>
        <p:txBody>
          <a:bodyPr/>
          <a:lstStyle/>
          <a:p>
            <a:r>
              <a:rPr lang="ru-RU" altLang="ru-RU" sz="3200" b="1" cap="all" dirty="0">
                <a:solidFill>
                  <a:schemeClr val="bg1"/>
                </a:solidFill>
                <a:cs typeface="Arial" panose="020B0604020202020204" pitchFamily="34" charset="0"/>
              </a:rPr>
              <a:t>К расчету </a:t>
            </a:r>
            <a:r>
              <a:rPr lang="en-US" altLang="ru-RU" sz="3200" b="1" cap="all" dirty="0">
                <a:solidFill>
                  <a:schemeClr val="bg1"/>
                </a:solidFill>
                <a:cs typeface="Arial" panose="020B0604020202020204" pitchFamily="34" charset="0"/>
              </a:rPr>
              <a:t>IF</a:t>
            </a:r>
            <a:endParaRPr lang="ru-RU" altLang="ru-RU" sz="3200" b="1" cap="all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9395" name="Содержимое 4">
            <a:extLst>
              <a:ext uri="{FF2B5EF4-FFF2-40B4-BE49-F238E27FC236}">
                <a16:creationId xmlns:a16="http://schemas.microsoft.com/office/drawing/2014/main" id="{ABA06D37-0C25-4EA9-B135-03B7013EA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36" b="8536"/>
          <a:stretch>
            <a:fillRect/>
          </a:stretch>
        </p:blipFill>
        <p:spPr>
          <a:xfrm>
            <a:off x="0" y="1052513"/>
            <a:ext cx="9036050" cy="5545137"/>
          </a:xfrm>
        </p:spPr>
      </p:pic>
      <p:sp>
        <p:nvSpPr>
          <p:cNvPr id="59396" name="Номер слайда 3">
            <a:extLst>
              <a:ext uri="{FF2B5EF4-FFF2-40B4-BE49-F238E27FC236}">
                <a16:creationId xmlns:a16="http://schemas.microsoft.com/office/drawing/2014/main" id="{E88984E4-F1D5-49EC-884D-3E9B0277B5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3CB0CAE-AEDC-427C-9111-4D9AB45E7B7B}" type="slidenum">
              <a:rPr kumimoji="0"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kumimoji="0"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>
            <a:extLst>
              <a:ext uri="{FF2B5EF4-FFF2-40B4-BE49-F238E27FC236}">
                <a16:creationId xmlns:a16="http://schemas.microsoft.com/office/drawing/2014/main" id="{CBE28120-68C8-440B-94A4-992AF28F8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963" y="115888"/>
            <a:ext cx="5062537" cy="581025"/>
          </a:xfrm>
        </p:spPr>
        <p:txBody>
          <a:bodyPr/>
          <a:lstStyle/>
          <a:p>
            <a:pPr eaLnBrk="1" hangingPunct="1"/>
            <a: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Свойства импакт-факторов</a:t>
            </a:r>
          </a:p>
        </p:txBody>
      </p:sp>
      <p:sp>
        <p:nvSpPr>
          <p:cNvPr id="60419" name="Содержимое 2">
            <a:extLst>
              <a:ext uri="{FF2B5EF4-FFF2-40B4-BE49-F238E27FC236}">
                <a16:creationId xmlns:a16="http://schemas.microsoft.com/office/drawing/2014/main" id="{F3BA2463-B2DF-4C6C-82B4-808EB21D2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388" y="1052513"/>
            <a:ext cx="8856662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DendaNewC" pitchFamily="50" charset="0"/>
              <a:buAutoNum type="arabicPeriod"/>
            </a:pPr>
            <a:r>
              <a:rPr kumimoji="0" lang="ru-RU" altLang="ru-RU" sz="2000">
                <a:cs typeface="Arial" panose="020B0604020202020204" pitchFamily="34" charset="0"/>
              </a:rPr>
              <a:t>Импакт-фактор порядка </a:t>
            </a:r>
            <a:r>
              <a:rPr kumimoji="0" lang="ru-RU" altLang="ru-RU" sz="2000" i="1">
                <a:cs typeface="Arial" panose="020B0604020202020204" pitchFamily="34" charset="0"/>
              </a:rPr>
              <a:t>n</a:t>
            </a:r>
            <a:r>
              <a:rPr kumimoji="0" lang="ru-RU" altLang="ru-RU" sz="2000">
                <a:cs typeface="Arial" panose="020B0604020202020204" pitchFamily="34" charset="0"/>
              </a:rPr>
              <a:t> за год </a:t>
            </a:r>
            <a:r>
              <a:rPr kumimoji="0" lang="ru-RU" altLang="ru-RU" sz="2000" i="1">
                <a:cs typeface="Arial" panose="020B0604020202020204" pitchFamily="34" charset="0"/>
              </a:rPr>
              <a:t>T</a:t>
            </a:r>
            <a:r>
              <a:rPr kumimoji="0" lang="ru-RU" altLang="ru-RU" sz="2000">
                <a:cs typeface="Arial" panose="020B0604020202020204" pitchFamily="34" charset="0"/>
              </a:rPr>
              <a:t> может быть определён на библиографической рейтинговой базе данных </a:t>
            </a:r>
            <a:r>
              <a:rPr kumimoji="0" lang="ru-RU" altLang="ru-RU" sz="2000" i="1">
                <a:cs typeface="Arial" panose="020B0604020202020204" pitchFamily="34" charset="0"/>
              </a:rPr>
              <a:t>S</a:t>
            </a:r>
            <a:r>
              <a:rPr kumimoji="0" lang="ru-RU" altLang="ru-RU" sz="2000">
                <a:cs typeface="Arial" panose="020B0604020202020204" pitchFamily="34" charset="0"/>
              </a:rPr>
              <a:t> при условии, что эта база содержит данный журнал не только за год </a:t>
            </a:r>
            <a:r>
              <a:rPr kumimoji="0" lang="ru-RU" altLang="ru-RU" sz="2000" i="1">
                <a:cs typeface="Arial" panose="020B0604020202020204" pitchFamily="34" charset="0"/>
              </a:rPr>
              <a:t>T</a:t>
            </a:r>
            <a:r>
              <a:rPr kumimoji="0" lang="ru-RU" altLang="ru-RU" sz="2000">
                <a:cs typeface="Arial" panose="020B0604020202020204" pitchFamily="34" charset="0"/>
              </a:rPr>
              <a:t>, но и, по крайней мере, за </a:t>
            </a:r>
            <a:r>
              <a:rPr kumimoji="0" lang="ru-RU" altLang="ru-RU" sz="2000" i="1">
                <a:cs typeface="Arial" panose="020B0604020202020204" pitchFamily="34" charset="0"/>
              </a:rPr>
              <a:t>n</a:t>
            </a:r>
            <a:r>
              <a:rPr kumimoji="0" lang="ru-RU" altLang="ru-RU" sz="2000">
                <a:cs typeface="Arial" panose="020B0604020202020204" pitchFamily="34" charset="0"/>
              </a:rPr>
              <a:t> лет, предшествующих году </a:t>
            </a:r>
            <a:r>
              <a:rPr kumimoji="0" lang="ru-RU" altLang="ru-RU" sz="2000" i="1">
                <a:cs typeface="Arial" panose="020B0604020202020204" pitchFamily="34" charset="0"/>
              </a:rPr>
              <a:t>T</a:t>
            </a:r>
            <a:r>
              <a:rPr kumimoji="0" lang="ru-RU" altLang="ru-RU" sz="2000">
                <a:cs typeface="Arial" panose="020B0604020202020204" pitchFamily="34" charset="0"/>
              </a:rPr>
              <a:t>.</a:t>
            </a:r>
          </a:p>
          <a:p>
            <a:pPr eaLnBrk="1" hangingPunct="1">
              <a:lnSpc>
                <a:spcPct val="90000"/>
              </a:lnSpc>
              <a:buFont typeface="DendaNewC" pitchFamily="50" charset="0"/>
              <a:buAutoNum type="arabicPeriod"/>
            </a:pPr>
            <a:r>
              <a:rPr kumimoji="0" lang="ru-RU" altLang="ru-RU" sz="2000">
                <a:cs typeface="Arial" panose="020B0604020202020204" pitchFamily="34" charset="0"/>
              </a:rPr>
              <a:t>Для одного и того же журнала можно определить множество импакт-факторов (в зависимости от выбора параметра запаздывания и окна цитирования) однако лишь некоторые из них получили широкое распространение). </a:t>
            </a:r>
          </a:p>
          <a:p>
            <a:pPr eaLnBrk="1" hangingPunct="1">
              <a:lnSpc>
                <a:spcPct val="90000"/>
              </a:lnSpc>
              <a:buFont typeface="DendaNewC" pitchFamily="50" charset="0"/>
              <a:buAutoNum type="arabicPeriod"/>
            </a:pPr>
            <a:r>
              <a:rPr kumimoji="0" lang="ru-RU" altLang="ru-RU" sz="2000">
                <a:solidFill>
                  <a:srgbClr val="C00000"/>
                </a:solidFill>
                <a:cs typeface="Arial" panose="020B0604020202020204" pitchFamily="34" charset="0"/>
              </a:rPr>
              <a:t>Классический импакт-фактор (по Гарфилду): </a:t>
            </a:r>
            <a:r>
              <a:rPr kumimoji="0" lang="ru-RU" altLang="ru-RU" sz="2000" i="1">
                <a:solidFill>
                  <a:srgbClr val="C00000"/>
                </a:solidFill>
                <a:cs typeface="Arial" panose="020B0604020202020204" pitchFamily="34" charset="0"/>
              </a:rPr>
              <a:t>n = 2, </a:t>
            </a:r>
            <a:r>
              <a:rPr kumimoji="0" lang="ru-RU" altLang="ru-RU" sz="2000" i="1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kumimoji="0" lang="ru-RU" altLang="ru-RU" sz="2000" i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kumimoji="0" lang="ru-RU" altLang="ru-RU" sz="2000" i="1">
                <a:solidFill>
                  <a:srgbClr val="C00000"/>
                </a:solidFill>
                <a:cs typeface="Arial" panose="020B0604020202020204" pitchFamily="34" charset="0"/>
              </a:rPr>
              <a:t> = 1 </a:t>
            </a:r>
            <a:r>
              <a:rPr kumimoji="0" lang="ru-RU" altLang="ru-RU" sz="2000" i="1">
                <a:cs typeface="Arial" panose="020B0604020202020204" pitchFamily="34" charset="0"/>
              </a:rPr>
              <a:t>(за два предыдущих года)</a:t>
            </a:r>
          </a:p>
          <a:p>
            <a:pPr eaLnBrk="1" hangingPunct="1">
              <a:lnSpc>
                <a:spcPct val="90000"/>
              </a:lnSpc>
              <a:buFont typeface="DendaNewC" pitchFamily="50" charset="0"/>
              <a:buAutoNum type="arabicPeriod"/>
            </a:pPr>
            <a:r>
              <a:rPr kumimoji="0" lang="ru-RU" altLang="ru-RU" sz="2000">
                <a:solidFill>
                  <a:srgbClr val="C00000"/>
                </a:solidFill>
                <a:cs typeface="Arial" panose="020B0604020202020204" pitchFamily="34" charset="0"/>
              </a:rPr>
              <a:t>Пятилетний импакт-фактор: </a:t>
            </a:r>
            <a:r>
              <a:rPr kumimoji="0" lang="ru-RU" altLang="ru-RU" sz="2000" i="1">
                <a:solidFill>
                  <a:srgbClr val="C00000"/>
                </a:solidFill>
                <a:cs typeface="Arial" panose="020B0604020202020204" pitchFamily="34" charset="0"/>
              </a:rPr>
              <a:t>n = 5, </a:t>
            </a:r>
            <a:r>
              <a:rPr kumimoji="0" lang="ru-RU" altLang="ru-RU" sz="2000" i="1">
                <a:solidFill>
                  <a:srgbClr val="C00000"/>
                </a:solidFill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kumimoji="0" lang="ru-RU" altLang="ru-RU" sz="2000" i="1" baseline="-25000">
                <a:solidFill>
                  <a:srgbClr val="C00000"/>
                </a:solidFill>
                <a:cs typeface="Arial" panose="020B0604020202020204" pitchFamily="34" charset="0"/>
              </a:rPr>
              <a:t>0</a:t>
            </a:r>
            <a:r>
              <a:rPr kumimoji="0" lang="ru-RU" altLang="ru-RU" sz="2000" i="1">
                <a:solidFill>
                  <a:srgbClr val="C00000"/>
                </a:solidFill>
                <a:cs typeface="Arial" panose="020B0604020202020204" pitchFamily="34" charset="0"/>
              </a:rPr>
              <a:t> = 1 </a:t>
            </a:r>
            <a:r>
              <a:rPr kumimoji="0" lang="ru-RU" altLang="ru-RU" sz="2000" i="1">
                <a:cs typeface="Arial" panose="020B0604020202020204" pitchFamily="34" charset="0"/>
              </a:rPr>
              <a:t>(за пять предыдущих лет)</a:t>
            </a:r>
          </a:p>
          <a:p>
            <a:pPr eaLnBrk="1" hangingPunct="1">
              <a:lnSpc>
                <a:spcPct val="90000"/>
              </a:lnSpc>
              <a:buFont typeface="DendaNewC" pitchFamily="50" charset="0"/>
              <a:buAutoNum type="arabicPeriod"/>
            </a:pPr>
            <a:r>
              <a:rPr kumimoji="0" lang="ru-RU" altLang="ru-RU" sz="2000">
                <a:cs typeface="Arial" panose="020B0604020202020204" pitchFamily="34" charset="0"/>
              </a:rPr>
              <a:t>Оперативный импакт-фактор (индекс оперативности): </a:t>
            </a:r>
            <a:r>
              <a:rPr kumimoji="0" lang="ru-RU" altLang="ru-RU" sz="2000" i="1">
                <a:cs typeface="Arial" panose="020B0604020202020204" pitchFamily="34" charset="0"/>
              </a:rPr>
              <a:t>n = 0, </a:t>
            </a:r>
            <a:r>
              <a:rPr kumimoji="0" lang="ru-RU" altLang="ru-RU" sz="2000" i="1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kumimoji="0" lang="ru-RU" altLang="ru-RU" sz="2000" i="1" baseline="-25000">
                <a:cs typeface="Arial" panose="020B0604020202020204" pitchFamily="34" charset="0"/>
              </a:rPr>
              <a:t>0</a:t>
            </a:r>
            <a:r>
              <a:rPr kumimoji="0" lang="ru-RU" altLang="ru-RU" sz="2000" i="1">
                <a:cs typeface="Arial" panose="020B0604020202020204" pitchFamily="34" charset="0"/>
              </a:rPr>
              <a:t> = 0 (цитирования в год публикаций)</a:t>
            </a:r>
          </a:p>
          <a:p>
            <a:pPr eaLnBrk="1" hangingPunct="1">
              <a:lnSpc>
                <a:spcPct val="90000"/>
              </a:lnSpc>
              <a:buFont typeface="DendaNewC" pitchFamily="50" charset="0"/>
              <a:buAutoNum type="arabicPeriod"/>
            </a:pPr>
            <a:r>
              <a:rPr kumimoji="0" lang="ru-RU" altLang="ru-RU" sz="2000">
                <a:cs typeface="Arial" panose="020B0604020202020204" pitchFamily="34" charset="0"/>
              </a:rPr>
              <a:t>Медианный</a:t>
            </a:r>
            <a:r>
              <a:rPr kumimoji="0" lang="ru-RU" altLang="ru-RU" sz="2000" i="1">
                <a:cs typeface="Arial" panose="020B0604020202020204" pitchFamily="34" charset="0"/>
              </a:rPr>
              <a:t> </a:t>
            </a:r>
            <a:r>
              <a:rPr kumimoji="0" lang="ru-RU" altLang="ru-RU" sz="2000">
                <a:cs typeface="Arial" panose="020B0604020202020204" pitchFamily="34" charset="0"/>
              </a:rPr>
              <a:t>импакт-фактор:</a:t>
            </a:r>
            <a:r>
              <a:rPr kumimoji="0" lang="ru-RU" altLang="ru-RU" sz="2000" i="1">
                <a:cs typeface="Arial" panose="020B0604020202020204" pitchFamily="34" charset="0"/>
              </a:rPr>
              <a:t> n = </a:t>
            </a:r>
            <a:r>
              <a:rPr kumimoji="0" lang="ru-RU" altLang="ru-RU" sz="2000" i="1">
                <a:cs typeface="Arial" panose="020B0604020202020204" pitchFamily="34" charset="0"/>
                <a:sym typeface="Symbol" panose="05050102010706020507" pitchFamily="18" charset="2"/>
              </a:rPr>
              <a:t></a:t>
            </a:r>
            <a:r>
              <a:rPr kumimoji="0" lang="en-US" altLang="ru-RU" sz="2000" i="1" baseline="-25000"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kumimoji="0" lang="en-US" altLang="ru-RU" sz="2000" i="1">
                <a:cs typeface="Arial" panose="020B0604020202020204" pitchFamily="34" charset="0"/>
                <a:sym typeface="Symbol" panose="05050102010706020507" pitchFamily="18" charset="2"/>
              </a:rPr>
              <a:t> , </a:t>
            </a:r>
            <a:r>
              <a:rPr kumimoji="0" lang="ru-RU" altLang="ru-RU" sz="2000" i="1">
                <a:cs typeface="Arial" panose="020B0604020202020204" pitchFamily="34" charset="0"/>
                <a:sym typeface="Symbol" panose="05050102010706020507" pitchFamily="18" charset="2"/>
              </a:rPr>
              <a:t>где </a:t>
            </a:r>
            <a:r>
              <a:rPr kumimoji="0" lang="en-US" altLang="ru-RU" sz="2000" i="1" baseline="-25000">
                <a:cs typeface="Arial" panose="020B0604020202020204" pitchFamily="34" charset="0"/>
                <a:sym typeface="Symbol" panose="05050102010706020507" pitchFamily="18" charset="2"/>
              </a:rPr>
              <a:t>m</a:t>
            </a:r>
            <a:r>
              <a:rPr kumimoji="0" lang="en-US" altLang="ru-RU" sz="2000" i="1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ru-RU" altLang="ru-RU" sz="2000" i="1">
                <a:cs typeface="Arial" panose="020B0604020202020204" pitchFamily="34" charset="0"/>
                <a:sym typeface="Symbol" panose="05050102010706020507" pitchFamily="18" charset="2"/>
              </a:rPr>
              <a:t>– </a:t>
            </a:r>
            <a:r>
              <a:rPr kumimoji="0" lang="ru-RU" altLang="ru-RU" sz="2000">
                <a:cs typeface="Arial" panose="020B0604020202020204" pitchFamily="34" charset="0"/>
                <a:sym typeface="Symbol" panose="05050102010706020507" pitchFamily="18" charset="2"/>
              </a:rPr>
              <a:t>медиана цитирования </a:t>
            </a:r>
            <a:r>
              <a:rPr kumimoji="0" lang="en-US" altLang="ru-RU" sz="2000">
                <a:cs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kumimoji="0" lang="ru-RU" altLang="ru-RU" sz="2000">
                <a:cs typeface="Arial" panose="020B0604020202020204" pitchFamily="34" charset="0"/>
                <a:sym typeface="Symbol" panose="05050102010706020507" pitchFamily="18" charset="2"/>
              </a:rPr>
              <a:t>окно цитирования</a:t>
            </a:r>
            <a:r>
              <a:rPr kumimoji="0" lang="en-US" altLang="ru-RU" sz="2000">
                <a:cs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kumimoji="0" lang="ru-RU" altLang="ru-RU" sz="2000">
                <a:cs typeface="Arial" panose="020B0604020202020204" pitchFamily="34" charset="0"/>
                <a:sym typeface="Symbol" panose="05050102010706020507" pitchFamily="18" charset="2"/>
              </a:rPr>
              <a:t>подстраивается под специфику предметной области)</a:t>
            </a:r>
            <a:endParaRPr kumimoji="0" lang="ru-RU" altLang="ru-RU" sz="20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buFont typeface="DendaNewC" pitchFamily="50" charset="0"/>
              <a:buAutoNum type="arabicPeriod"/>
            </a:pPr>
            <a:r>
              <a:rPr kumimoji="0" lang="ru-RU" altLang="ru-RU" sz="2000" u="sng">
                <a:cs typeface="Arial" panose="020B0604020202020204" pitchFamily="34" charset="0"/>
              </a:rPr>
              <a:t>Импакт-фактор является функцией времени </a:t>
            </a:r>
            <a:r>
              <a:rPr kumimoji="0" lang="ru-RU" altLang="ru-RU" sz="2000">
                <a:cs typeface="Arial" panose="020B0604020202020204" pitchFamily="34" charset="0"/>
              </a:rPr>
              <a:t>(года цитирования </a:t>
            </a:r>
            <a:r>
              <a:rPr kumimoji="0" lang="en-US" altLang="ru-RU" sz="2000">
                <a:cs typeface="Arial" panose="020B0604020202020204" pitchFamily="34" charset="0"/>
              </a:rPr>
              <a:t>T</a:t>
            </a:r>
            <a:r>
              <a:rPr kumimoji="0" lang="ru-RU" altLang="ru-RU" sz="2000">
                <a:cs typeface="Arial" panose="020B0604020202020204" pitchFamily="34" charset="0"/>
              </a:rPr>
              <a:t>);</a:t>
            </a:r>
          </a:p>
          <a:p>
            <a:pPr eaLnBrk="1" hangingPunct="1">
              <a:lnSpc>
                <a:spcPct val="90000"/>
              </a:lnSpc>
              <a:buFont typeface="DendaNewC" pitchFamily="50" charset="0"/>
              <a:buAutoNum type="arabicPeriod"/>
            </a:pPr>
            <a:r>
              <a:rPr kumimoji="0" lang="ru-RU" altLang="ru-RU" sz="2000">
                <a:cs typeface="Arial" panose="020B0604020202020204" pitchFamily="34" charset="0"/>
              </a:rPr>
              <a:t>Импакт-фактор может быть вычислен не только для журнала, но и для группы журналов, научной организации, если количество публикаций в «окне цитирования» не является нулевым</a:t>
            </a:r>
            <a:r>
              <a:rPr kumimoji="0" lang="ru-RU" altLang="ru-RU" sz="1800">
                <a:cs typeface="Arial" panose="020B0604020202020204" pitchFamily="34" charset="0"/>
              </a:rPr>
              <a:t>.</a:t>
            </a:r>
          </a:p>
        </p:txBody>
      </p:sp>
      <p:sp>
        <p:nvSpPr>
          <p:cNvPr id="60420" name="Номер слайда 3">
            <a:extLst>
              <a:ext uri="{FF2B5EF4-FFF2-40B4-BE49-F238E27FC236}">
                <a16:creationId xmlns:a16="http://schemas.microsoft.com/office/drawing/2014/main" id="{EB85965E-1A59-4D8F-8C28-7481B54F8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C1EB36D-F3D6-40DE-923C-7C50057C224B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>
            <a:extLst>
              <a:ext uri="{FF2B5EF4-FFF2-40B4-BE49-F238E27FC236}">
                <a16:creationId xmlns:a16="http://schemas.microsoft.com/office/drawing/2014/main" id="{B207A3E8-EAE7-430E-AC9A-80FAB81A0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36525"/>
            <a:ext cx="5267325" cy="581025"/>
          </a:xfrm>
        </p:spPr>
        <p:txBody>
          <a:bodyPr/>
          <a:lstStyle/>
          <a:p>
            <a:pPr eaLnBrk="1" hangingPunct="1"/>
            <a: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Термин «цитируемость»</a:t>
            </a:r>
          </a:p>
        </p:txBody>
      </p:sp>
      <p:sp>
        <p:nvSpPr>
          <p:cNvPr id="61443" name="Содержимое 2">
            <a:extLst>
              <a:ext uri="{FF2B5EF4-FFF2-40B4-BE49-F238E27FC236}">
                <a16:creationId xmlns:a16="http://schemas.microsoft.com/office/drawing/2014/main" id="{3FC4F8AF-6D13-41B8-8998-485C292899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950" y="1019175"/>
            <a:ext cx="8785225" cy="52895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400">
                <a:cs typeface="Arial" panose="020B0604020202020204" pitchFamily="34" charset="0"/>
              </a:rPr>
              <a:t>	</a:t>
            </a:r>
            <a:r>
              <a:rPr kumimoji="0" lang="ru-RU" altLang="ru-RU" sz="2800">
                <a:cs typeface="Arial" panose="020B0604020202020204" pitchFamily="34" charset="0"/>
              </a:rPr>
              <a:t>Под вывеской «импакт-фактор» зачастую выдаётся </a:t>
            </a:r>
            <a:r>
              <a:rPr kumimoji="0" lang="ru-RU" altLang="ru-RU" sz="2800" i="1">
                <a:cs typeface="Arial" panose="020B0604020202020204" pitchFamily="34" charset="0"/>
              </a:rPr>
              <a:t>среднее число ссылок в расчете на одну статью</a:t>
            </a:r>
            <a:r>
              <a:rPr kumimoji="0" lang="ru-RU" altLang="ru-RU" sz="2800">
                <a:cs typeface="Arial" panose="020B0604020202020204" pitchFamily="34" charset="0"/>
              </a:rPr>
              <a:t> (автора, научно-исследовательского института, университета) </a:t>
            </a:r>
            <a:r>
              <a:rPr kumimoji="0" lang="ru-RU" altLang="ru-RU" sz="2800" u="sng">
                <a:cs typeface="Arial" panose="020B0604020202020204" pitchFamily="34" charset="0"/>
              </a:rPr>
              <a:t>независимо от времени цитирования и времени публикации этих статей</a:t>
            </a:r>
            <a:r>
              <a:rPr kumimoji="0" lang="ru-RU" altLang="ru-RU" sz="2800">
                <a:cs typeface="Arial" panose="020B0604020202020204" pitchFamily="34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800">
                <a:cs typeface="Arial" panose="020B0604020202020204" pitchFamily="34" charset="0"/>
              </a:rPr>
              <a:t>	Это хороший показатель, но его нельзя называть импакт-фактором (в WoS - Average Citations per Item).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800"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800">
                <a:cs typeface="Arial" panose="020B0604020202020204" pitchFamily="34" charset="0"/>
              </a:rPr>
              <a:t>	Оптимальным русским эквивалентом названия мы предлагаем термин «</a:t>
            </a:r>
            <a:r>
              <a:rPr kumimoji="0" lang="ru-RU" altLang="ru-RU" sz="2800" i="1">
                <a:cs typeface="Arial" panose="020B0604020202020204" pitchFamily="34" charset="0"/>
              </a:rPr>
              <a:t>цитируемость</a:t>
            </a:r>
            <a:r>
              <a:rPr kumimoji="0" lang="ru-RU" altLang="ru-RU" sz="2800">
                <a:cs typeface="Arial" panose="020B0604020202020204" pitchFamily="34" charset="0"/>
              </a:rPr>
              <a:t>».</a:t>
            </a:r>
          </a:p>
          <a:p>
            <a:pPr eaLnBrk="1" hangingPunct="1"/>
            <a:endParaRPr kumimoji="0" lang="ru-RU" altLang="ru-RU" sz="2800">
              <a:cs typeface="Arial" panose="020B0604020202020204" pitchFamily="34" charset="0"/>
            </a:endParaRPr>
          </a:p>
        </p:txBody>
      </p:sp>
      <p:sp>
        <p:nvSpPr>
          <p:cNvPr id="61444" name="Номер слайда 3">
            <a:extLst>
              <a:ext uri="{FF2B5EF4-FFF2-40B4-BE49-F238E27FC236}">
                <a16:creationId xmlns:a16="http://schemas.microsoft.com/office/drawing/2014/main" id="{94489727-6DE9-49EA-9021-9F754C437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2385A64-ACF7-446D-B0B1-415CA801194A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>
            <a:extLst>
              <a:ext uri="{FF2B5EF4-FFF2-40B4-BE49-F238E27FC236}">
                <a16:creationId xmlns:a16="http://schemas.microsoft.com/office/drawing/2014/main" id="{3AF656E4-A911-4242-A977-DBF13F0CF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81075"/>
            <a:ext cx="8435975" cy="547211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kumimoji="0" lang="ru-RU" altLang="ru-RU" sz="2800" dirty="0">
                <a:cs typeface="Arial" panose="020B0604020202020204" pitchFamily="34" charset="0"/>
              </a:rPr>
              <a:t>	</a:t>
            </a:r>
            <a:r>
              <a:rPr kumimoji="0" lang="ru-RU" altLang="ru-RU" sz="3600" dirty="0">
                <a:solidFill>
                  <a:srgbClr val="002060"/>
                </a:solidFill>
                <a:cs typeface="Arial" panose="020B0604020202020204" pitchFamily="34" charset="0"/>
              </a:rPr>
              <a:t>Отношение </a:t>
            </a:r>
            <a:r>
              <a:rPr kumimoji="0" lang="ru-RU" altLang="ru-RU" sz="3600" dirty="0" err="1">
                <a:solidFill>
                  <a:srgbClr val="002060"/>
                </a:solidFill>
                <a:cs typeface="Arial" panose="020B0604020202020204" pitchFamily="34" charset="0"/>
              </a:rPr>
              <a:t>импакт</a:t>
            </a:r>
            <a:r>
              <a:rPr kumimoji="0" lang="ru-RU" altLang="ru-RU" sz="3600" dirty="0">
                <a:solidFill>
                  <a:srgbClr val="002060"/>
                </a:solidFill>
                <a:cs typeface="Arial" panose="020B0604020202020204" pitchFamily="34" charset="0"/>
              </a:rPr>
              <a:t>-фактора журнала к усредненному </a:t>
            </a:r>
            <a:r>
              <a:rPr kumimoji="0" lang="ru-RU" altLang="ru-RU" sz="3600" dirty="0" err="1">
                <a:solidFill>
                  <a:srgbClr val="002060"/>
                </a:solidFill>
                <a:cs typeface="Arial" panose="020B0604020202020204" pitchFamily="34" charset="0"/>
              </a:rPr>
              <a:t>импакт</a:t>
            </a:r>
            <a:r>
              <a:rPr kumimoji="0" lang="ru-RU" altLang="ru-RU" sz="3600" dirty="0">
                <a:solidFill>
                  <a:srgbClr val="002060"/>
                </a:solidFill>
                <a:cs typeface="Arial" panose="020B0604020202020204" pitchFamily="34" charset="0"/>
              </a:rPr>
              <a:t>-фактору предметной области (к которой он относится) называют </a:t>
            </a:r>
            <a:r>
              <a:rPr kumimoji="0" lang="ru-RU" alt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относительным </a:t>
            </a:r>
            <a:r>
              <a:rPr kumimoji="0" lang="ru-RU" altLang="ru-RU" sz="3600" dirty="0" err="1">
                <a:solidFill>
                  <a:srgbClr val="C00000"/>
                </a:solidFill>
                <a:cs typeface="Arial" panose="020B0604020202020204" pitchFamily="34" charset="0"/>
              </a:rPr>
              <a:t>импакт</a:t>
            </a:r>
            <a:r>
              <a:rPr kumimoji="0" lang="ru-RU" alt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-фактором IF</a:t>
            </a:r>
            <a:r>
              <a:rPr kumimoji="0" lang="en-US" altLang="ru-RU" sz="3600" baseline="-25000" dirty="0" err="1">
                <a:solidFill>
                  <a:srgbClr val="C00000"/>
                </a:solidFill>
                <a:cs typeface="Arial" panose="020B0604020202020204" pitchFamily="34" charset="0"/>
              </a:rPr>
              <a:t>rn</a:t>
            </a:r>
            <a:r>
              <a:rPr kumimoji="0" lang="en-US" altLang="ru-RU" sz="3600" baseline="-25000" dirty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kumimoji="0" lang="ru-RU" alt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(</a:t>
            </a:r>
            <a:r>
              <a:rPr kumimoji="0" lang="en-US" alt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T</a:t>
            </a:r>
            <a:r>
              <a:rPr kumimoji="0" lang="ru-RU" alt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, </a:t>
            </a:r>
            <a:r>
              <a:rPr kumimoji="0" lang="en-US" alt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S</a:t>
            </a:r>
            <a:r>
              <a:rPr kumimoji="0" lang="ru-RU" alt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).</a:t>
            </a:r>
          </a:p>
          <a:p>
            <a:pPr eaLnBrk="1" hangingPunct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kumimoji="0" lang="ru-RU" altLang="ru-RU" sz="3600" dirty="0">
                <a:solidFill>
                  <a:srgbClr val="C00000"/>
                </a:solidFill>
                <a:cs typeface="Arial" panose="020B0604020202020204" pitchFamily="34" charset="0"/>
              </a:rPr>
              <a:t>	</a:t>
            </a:r>
          </a:p>
        </p:txBody>
      </p:sp>
      <p:sp>
        <p:nvSpPr>
          <p:cNvPr id="62467" name="Номер слайда 3">
            <a:extLst>
              <a:ext uri="{FF2B5EF4-FFF2-40B4-BE49-F238E27FC236}">
                <a16:creationId xmlns:a16="http://schemas.microsoft.com/office/drawing/2014/main" id="{B731368D-AAE3-413B-9621-883657422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BE2A573-FF7B-4EB8-9480-0A995E592314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sp>
        <p:nvSpPr>
          <p:cNvPr id="62468" name="Прямоугольник 4">
            <a:extLst>
              <a:ext uri="{FF2B5EF4-FFF2-40B4-BE49-F238E27FC236}">
                <a16:creationId xmlns:a16="http://schemas.microsoft.com/office/drawing/2014/main" id="{0EC2D5E0-7AA1-41AE-8BAC-1E910AF49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39688"/>
            <a:ext cx="5689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kumimoji="0" lang="ru-RU" altLang="ru-RU" sz="2400" b="1">
                <a:solidFill>
                  <a:schemeClr val="bg1"/>
                </a:solidFill>
              </a:rPr>
              <a:t>Относительный импакт-фактор </a:t>
            </a:r>
            <a:br>
              <a:rPr kumimoji="0" lang="ru-RU" altLang="ru-RU" sz="2400" b="1">
                <a:solidFill>
                  <a:schemeClr val="bg1"/>
                </a:solidFill>
              </a:rPr>
            </a:br>
            <a:r>
              <a:rPr kumimoji="0" lang="ru-RU" altLang="ru-RU" sz="2400" b="1">
                <a:solidFill>
                  <a:schemeClr val="bg1"/>
                </a:solidFill>
              </a:rPr>
              <a:t>(с учетом предметной области)</a:t>
            </a:r>
            <a:endParaRPr kumimoji="0" lang="ru-RU" altLang="ru-RU" sz="24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>
            <a:extLst>
              <a:ext uri="{FF2B5EF4-FFF2-40B4-BE49-F238E27FC236}">
                <a16:creationId xmlns:a16="http://schemas.microsoft.com/office/drawing/2014/main" id="{1B202BAB-4328-45C6-AC63-B5914BABD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13" y="142875"/>
            <a:ext cx="6072188" cy="581025"/>
          </a:xfrm>
        </p:spPr>
        <p:txBody>
          <a:bodyPr/>
          <a:lstStyle/>
          <a:p>
            <a:pPr eaLnBrk="1" hangingPunct="1"/>
            <a:br>
              <a:rPr kumimoji="0" lang="ru-RU" altLang="ru-RU" sz="32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kumimoji="0" lang="ru-RU" altLang="ru-RU" sz="3200" b="1" cap="all" dirty="0">
                <a:solidFill>
                  <a:schemeClr val="bg1"/>
                </a:solidFill>
                <a:cs typeface="Arial" panose="020B0604020202020204" pitchFamily="34" charset="0"/>
              </a:rPr>
              <a:t>Индекс </a:t>
            </a:r>
            <a:r>
              <a:rPr kumimoji="0" lang="ru-RU" altLang="ru-RU" sz="3200" b="1" cap="all" dirty="0" err="1">
                <a:solidFill>
                  <a:schemeClr val="bg1"/>
                </a:solidFill>
                <a:cs typeface="Arial" panose="020B0604020202020204" pitchFamily="34" charset="0"/>
              </a:rPr>
              <a:t>Хирша</a:t>
            </a:r>
            <a:br>
              <a:rPr kumimoji="0" lang="ru-RU" altLang="ru-RU" sz="3200" dirty="0">
                <a:cs typeface="Arial" panose="020B0604020202020204" pitchFamily="34" charset="0"/>
              </a:rPr>
            </a:br>
            <a:endParaRPr kumimoji="0" lang="ru-RU" altLang="ru-RU" sz="32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3491" name="Содержимое 2">
            <a:extLst>
              <a:ext uri="{FF2B5EF4-FFF2-40B4-BE49-F238E27FC236}">
                <a16:creationId xmlns:a16="http://schemas.microsoft.com/office/drawing/2014/main" id="{0BE24B79-11F4-416A-84FB-EAB482053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952500"/>
            <a:ext cx="8229600" cy="5572125"/>
          </a:xfrm>
        </p:spPr>
        <p:txBody>
          <a:bodyPr/>
          <a:lstStyle/>
          <a:p>
            <a:pPr eaLnBrk="1" hangingPunct="1"/>
            <a:r>
              <a:rPr kumimoji="0" lang="en-US" altLang="ru-RU" sz="2200" dirty="0">
                <a:solidFill>
                  <a:srgbClr val="002060"/>
                </a:solidFill>
                <a:cs typeface="Arial" panose="020B0604020202020204" pitchFamily="34" charset="0"/>
              </a:rPr>
              <a:t>h-</a:t>
            </a:r>
            <a:r>
              <a:rPr kumimoji="0" lang="ru-RU" altLang="ru-RU" sz="2200" dirty="0">
                <a:solidFill>
                  <a:srgbClr val="002060"/>
                </a:solidFill>
                <a:cs typeface="Arial" panose="020B0604020202020204" pitchFamily="34" charset="0"/>
              </a:rPr>
              <a:t>индекс вычисляется на основе анализа распределения цитирований работ автора или организации. </a:t>
            </a:r>
          </a:p>
          <a:p>
            <a:pPr eaLnBrk="1" hangingPunct="1"/>
            <a:r>
              <a:rPr kumimoji="0" lang="ru-RU" altLang="ru-RU" sz="2200" b="1" dirty="0">
                <a:solidFill>
                  <a:srgbClr val="7030A0"/>
                </a:solidFill>
                <a:cs typeface="Arial" panose="020B0604020202020204" pitchFamily="34" charset="0"/>
              </a:rPr>
              <a:t>Определение </a:t>
            </a:r>
            <a:r>
              <a:rPr kumimoji="0" lang="ru-RU" altLang="ru-RU" sz="2200" b="1" dirty="0" err="1">
                <a:solidFill>
                  <a:srgbClr val="7030A0"/>
                </a:solidFill>
                <a:cs typeface="Arial" panose="020B0604020202020204" pitchFamily="34" charset="0"/>
              </a:rPr>
              <a:t>Хирша</a:t>
            </a:r>
            <a:r>
              <a:rPr kumimoji="0" lang="en-US" altLang="ru-RU" sz="2200" b="1" dirty="0">
                <a:solidFill>
                  <a:srgbClr val="7030A0"/>
                </a:solidFill>
                <a:cs typeface="Arial" panose="020B0604020202020204" pitchFamily="34" charset="0"/>
              </a:rPr>
              <a:t>: </a:t>
            </a:r>
            <a:r>
              <a:rPr kumimoji="0" lang="ru-RU" altLang="ru-RU" sz="2200" b="1" dirty="0">
                <a:solidFill>
                  <a:srgbClr val="7030A0"/>
                </a:solidFill>
                <a:cs typeface="Arial" panose="020B0604020202020204" pitchFamily="34" charset="0"/>
              </a:rPr>
              <a:t>автор (организация)</a:t>
            </a:r>
            <a:r>
              <a:rPr kumimoji="0" lang="ru-RU" altLang="ru-RU" sz="2200" b="1" i="1" dirty="0">
                <a:solidFill>
                  <a:srgbClr val="7030A0"/>
                </a:solidFill>
                <a:cs typeface="Arial" panose="020B0604020202020204" pitchFamily="34" charset="0"/>
              </a:rPr>
              <a:t> </a:t>
            </a:r>
            <a:r>
              <a:rPr kumimoji="0" lang="ru-RU" altLang="ru-RU" sz="2200" b="1" dirty="0">
                <a:solidFill>
                  <a:srgbClr val="7030A0"/>
                </a:solidFill>
                <a:cs typeface="Arial" panose="020B0604020202020204" pitchFamily="34" charset="0"/>
              </a:rPr>
              <a:t>имеет индекс </a:t>
            </a:r>
            <a:r>
              <a:rPr kumimoji="0" lang="ru-RU" altLang="ru-RU" sz="2200" b="1" i="1" dirty="0">
                <a:solidFill>
                  <a:srgbClr val="7030A0"/>
                </a:solidFill>
                <a:cs typeface="Arial" panose="020B0604020202020204" pitchFamily="34" charset="0"/>
              </a:rPr>
              <a:t>h</a:t>
            </a:r>
            <a:r>
              <a:rPr kumimoji="0" lang="ru-RU" altLang="ru-RU" sz="2200" b="1" dirty="0">
                <a:solidFill>
                  <a:srgbClr val="7030A0"/>
                </a:solidFill>
                <a:cs typeface="Arial" panose="020B0604020202020204" pitchFamily="34" charset="0"/>
              </a:rPr>
              <a:t>, если </a:t>
            </a:r>
            <a:r>
              <a:rPr kumimoji="0" lang="ru-RU" altLang="ru-RU" sz="2200" b="1" i="1" dirty="0">
                <a:solidFill>
                  <a:srgbClr val="7030A0"/>
                </a:solidFill>
                <a:cs typeface="Arial" panose="020B0604020202020204" pitchFamily="34" charset="0"/>
              </a:rPr>
              <a:t>h</a:t>
            </a:r>
            <a:r>
              <a:rPr kumimoji="0" lang="ru-RU" altLang="ru-RU" sz="2200" b="1" dirty="0">
                <a:solidFill>
                  <a:srgbClr val="7030A0"/>
                </a:solidFill>
                <a:cs typeface="Arial" panose="020B0604020202020204" pitchFamily="34" charset="0"/>
              </a:rPr>
              <a:t> из его статей цитируются не менее </a:t>
            </a:r>
            <a:r>
              <a:rPr kumimoji="0" lang="ru-RU" altLang="ru-RU" sz="2200" b="1" i="1" dirty="0">
                <a:solidFill>
                  <a:srgbClr val="7030A0"/>
                </a:solidFill>
                <a:cs typeface="Arial" panose="020B0604020202020204" pitchFamily="34" charset="0"/>
              </a:rPr>
              <a:t>h</a:t>
            </a:r>
            <a:r>
              <a:rPr kumimoji="0" lang="ru-RU" altLang="ru-RU" sz="2200" b="1" dirty="0">
                <a:solidFill>
                  <a:srgbClr val="7030A0"/>
                </a:solidFill>
                <a:cs typeface="Arial" panose="020B0604020202020204" pitchFamily="34" charset="0"/>
              </a:rPr>
              <a:t> раз каждая, в то время как оставшиеся статьи цитируются не более чем </a:t>
            </a:r>
            <a:r>
              <a:rPr kumimoji="0" lang="ru-RU" altLang="ru-RU" sz="2200" b="1" i="1" dirty="0">
                <a:solidFill>
                  <a:srgbClr val="7030A0"/>
                </a:solidFill>
                <a:cs typeface="Arial" panose="020B0604020202020204" pitchFamily="34" charset="0"/>
              </a:rPr>
              <a:t>h</a:t>
            </a:r>
            <a:r>
              <a:rPr kumimoji="0" lang="ru-RU" altLang="ru-RU" sz="2200" b="1" dirty="0">
                <a:solidFill>
                  <a:srgbClr val="7030A0"/>
                </a:solidFill>
                <a:cs typeface="Arial" panose="020B0604020202020204" pitchFamily="34" charset="0"/>
              </a:rPr>
              <a:t> раз каждая </a:t>
            </a:r>
            <a:r>
              <a:rPr kumimoji="0" lang="en-US" altLang="ru-RU" sz="1400" dirty="0">
                <a:cs typeface="Arial" panose="020B0604020202020204" pitchFamily="34" charset="0"/>
              </a:rPr>
              <a:t>(</a:t>
            </a:r>
            <a:r>
              <a:rPr kumimoji="0" lang="en-US" altLang="ru-RU" sz="1400" i="1" dirty="0">
                <a:cs typeface="Arial" panose="020B0604020202020204" pitchFamily="34" charset="0"/>
              </a:rPr>
              <a:t>Hirsch J.E. An index to quantify an individual’s scientific research output //Proceedings of the National Academy of Sciences. 2005. - Vol. 102. - No. 46. - P. 16569–16572</a:t>
            </a:r>
            <a:r>
              <a:rPr kumimoji="0" lang="ru-RU" altLang="ru-RU" sz="1400" dirty="0">
                <a:cs typeface="Arial" panose="020B0604020202020204" pitchFamily="34" charset="0"/>
              </a:rPr>
              <a:t>)</a:t>
            </a:r>
          </a:p>
          <a:p>
            <a:pPr eaLnBrk="1" hangingPunct="1"/>
            <a:r>
              <a:rPr kumimoji="0" lang="ru-RU" altLang="ru-RU" sz="2400" b="1" dirty="0">
                <a:solidFill>
                  <a:srgbClr val="326D2F"/>
                </a:solidFill>
                <a:cs typeface="Arial" panose="020B0604020202020204" pitchFamily="34" charset="0"/>
              </a:rPr>
              <a:t>Более простое определение: «</a:t>
            </a:r>
            <a:r>
              <a:rPr kumimoji="0" lang="en-US" altLang="ru-RU" sz="2400" b="1" dirty="0">
                <a:solidFill>
                  <a:srgbClr val="326D2F"/>
                </a:solidFill>
                <a:cs typeface="Arial" panose="020B0604020202020204" pitchFamily="34" charset="0"/>
              </a:rPr>
              <a:t>h-</a:t>
            </a:r>
            <a:r>
              <a:rPr kumimoji="0" lang="ru-RU" altLang="ru-RU" sz="2400" b="1" dirty="0">
                <a:solidFill>
                  <a:srgbClr val="326D2F"/>
                </a:solidFill>
                <a:cs typeface="Arial" panose="020B0604020202020204" pitchFamily="34" charset="0"/>
              </a:rPr>
              <a:t>индекс – это максимальное число статей, цитируемость которых не меньше их порядкового номера в ранжированном по цитированию списке публикаций». </a:t>
            </a:r>
          </a:p>
          <a:p>
            <a:pPr eaLnBrk="1" hangingPunct="1"/>
            <a:r>
              <a:rPr kumimoji="0" lang="ru-RU" altLang="ru-RU" sz="2200" b="1" dirty="0">
                <a:solidFill>
                  <a:srgbClr val="C00000"/>
                </a:solidFill>
                <a:cs typeface="Arial" panose="020B0604020202020204" pitchFamily="34" charset="0"/>
              </a:rPr>
              <a:t>Алгоритм вычисления: ранжируем все статьи данного автора (организации) в порядке убывания цитируемости и отбираем статьи с начала списка до тех пор, пока не подходим к статье с цитированием, меньшим порядкового номера этой статьи. Число предшествующих статей и есть индекс </a:t>
            </a:r>
            <a:r>
              <a:rPr kumimoji="0" lang="ru-RU" altLang="ru-RU" sz="2200" b="1" dirty="0" err="1">
                <a:solidFill>
                  <a:srgbClr val="C00000"/>
                </a:solidFill>
                <a:cs typeface="Arial" panose="020B0604020202020204" pitchFamily="34" charset="0"/>
              </a:rPr>
              <a:t>Хирша</a:t>
            </a:r>
            <a:r>
              <a:rPr kumimoji="0" lang="ru-RU" altLang="ru-RU" sz="2200" b="1" dirty="0">
                <a:solidFill>
                  <a:srgbClr val="C00000"/>
                </a:solidFill>
                <a:cs typeface="Arial" panose="020B0604020202020204" pitchFamily="34" charset="0"/>
              </a:rPr>
              <a:t>. 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dirty="0">
              <a:cs typeface="Arial" panose="020B0604020202020204" pitchFamily="34" charset="0"/>
            </a:endParaRPr>
          </a:p>
        </p:txBody>
      </p:sp>
      <p:sp>
        <p:nvSpPr>
          <p:cNvPr id="63492" name="Номер слайда 3">
            <a:extLst>
              <a:ext uri="{FF2B5EF4-FFF2-40B4-BE49-F238E27FC236}">
                <a16:creationId xmlns:a16="http://schemas.microsoft.com/office/drawing/2014/main" id="{9E75A0B6-1C26-4F50-BE8C-0B9ADAC04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7C1F80-95FB-4AFE-9F2D-804AF6AC6D87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>
            <a:extLst>
              <a:ext uri="{FF2B5EF4-FFF2-40B4-BE49-F238E27FC236}">
                <a16:creationId xmlns:a16="http://schemas.microsoft.com/office/drawing/2014/main" id="{F4262FBA-BEF9-4DBA-8015-16AA70906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9225"/>
            <a:ext cx="4330700" cy="581025"/>
          </a:xfrm>
        </p:spPr>
        <p:txBody>
          <a:bodyPr/>
          <a:lstStyle/>
          <a:p>
            <a:pPr eaLnBrk="1" hangingPunct="1"/>
            <a:r>
              <a:rPr kumimoji="0" lang="ru-RU" altLang="ru-RU" sz="3200" b="1">
                <a:solidFill>
                  <a:schemeClr val="bg1"/>
                </a:solidFill>
                <a:cs typeface="Arial" panose="020B0604020202020204" pitchFamily="34" charset="0"/>
              </a:rPr>
              <a:t>Индекс Хирша</a:t>
            </a:r>
          </a:p>
        </p:txBody>
      </p:sp>
      <p:sp>
        <p:nvSpPr>
          <p:cNvPr id="64515" name="Содержимое 2">
            <a:extLst>
              <a:ext uri="{FF2B5EF4-FFF2-40B4-BE49-F238E27FC236}">
                <a16:creationId xmlns:a16="http://schemas.microsoft.com/office/drawing/2014/main" id="{7FB577D5-D764-4DA5-AF8F-AA2781F26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0825" y="908050"/>
            <a:ext cx="8229600" cy="100806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ru-RU" altLang="ru-RU">
                <a:cs typeface="Arial" panose="020B0604020202020204" pitchFamily="34" charset="0"/>
              </a:rPr>
              <a:t>	</a:t>
            </a:r>
            <a:r>
              <a:rPr kumimoji="0" lang="ru-RU" altLang="ru-RU" sz="2800" b="1">
                <a:solidFill>
                  <a:srgbClr val="002060"/>
                </a:solidFill>
                <a:cs typeface="Arial" panose="020B0604020202020204" pitchFamily="34" charset="0"/>
              </a:rPr>
              <a:t>Получение </a:t>
            </a:r>
            <a:r>
              <a:rPr kumimoji="0" lang="ru-RU" altLang="ru-RU" sz="2800" b="1" i="1">
                <a:solidFill>
                  <a:srgbClr val="002060"/>
                </a:solidFill>
                <a:cs typeface="Arial" panose="020B0604020202020204" pitchFamily="34" charset="0"/>
              </a:rPr>
              <a:t>h</a:t>
            </a:r>
            <a:r>
              <a:rPr kumimoji="0" lang="ru-RU" altLang="ru-RU" sz="2800" b="1">
                <a:solidFill>
                  <a:srgbClr val="002060"/>
                </a:solidFill>
                <a:cs typeface="Arial" panose="020B0604020202020204" pitchFamily="34" charset="0"/>
              </a:rPr>
              <a:t>-индекса из графика распределения статей по числу цитирований</a:t>
            </a:r>
          </a:p>
        </p:txBody>
      </p:sp>
      <p:sp>
        <p:nvSpPr>
          <p:cNvPr id="64516" name="Номер слайда 3">
            <a:extLst>
              <a:ext uri="{FF2B5EF4-FFF2-40B4-BE49-F238E27FC236}">
                <a16:creationId xmlns:a16="http://schemas.microsoft.com/office/drawing/2014/main" id="{BD755EEF-6DFA-4043-98D3-56E35C92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96C7A7-C022-40AC-8EC1-1B8A55B8E464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48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pic>
        <p:nvPicPr>
          <p:cNvPr id="64517" name="Picture 2" descr="https://upload.wikimedia.org/wikipedia/commons/thumb/0/04/H-index-ru.svg/425px-H-index-ru.svg.png">
            <a:extLst>
              <a:ext uri="{FF2B5EF4-FFF2-40B4-BE49-F238E27FC236}">
                <a16:creationId xmlns:a16="http://schemas.microsoft.com/office/drawing/2014/main" id="{9CD3678A-907A-4FEF-9AA6-8860FA77DF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60513"/>
            <a:ext cx="5256213" cy="5037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F1CCDA5-1087-40AD-A91A-1F9120829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0EF5-C6B1-495C-B241-71E1BF28F3E9}" type="slidenum">
              <a:rPr lang="ru-RU" altLang="ru-RU" smtClean="0"/>
              <a:pPr>
                <a:defRPr/>
              </a:pPr>
              <a:t>49</a:t>
            </a:fld>
            <a:endParaRPr lang="ru-RU" altLang="ru-RU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7740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10">
            <a:extLst>
              <a:ext uri="{FF2B5EF4-FFF2-40B4-BE49-F238E27FC236}">
                <a16:creationId xmlns:a16="http://schemas.microsoft.com/office/drawing/2014/main" id="{59ED7FB1-3D16-4718-8A08-DAB22CFDBE6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843213" y="852488"/>
          <a:ext cx="5792787" cy="5776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Фотография Photo Editor" r:id="rId2" imgW="6628571" imgH="11885714" progId="">
                  <p:embed/>
                </p:oleObj>
              </mc:Choice>
              <mc:Fallback>
                <p:oleObj name="Фотография Photo Editor" r:id="rId2" imgW="6628571" imgH="11885714" progId="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lum contrast="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852488"/>
                        <a:ext cx="5792787" cy="5776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7" name="Rectangle 22">
            <a:extLst>
              <a:ext uri="{FF2B5EF4-FFF2-40B4-BE49-F238E27FC236}">
                <a16:creationId xmlns:a16="http://schemas.microsoft.com/office/drawing/2014/main" id="{850DC0CE-573E-437F-B658-AB8E2730D2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0" y="1916113"/>
            <a:ext cx="2843213" cy="15843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kumimoji="0"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Рассчитано</a:t>
            </a:r>
            <a:endParaRPr kumimoji="0" lang="en-US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buFontTx/>
              <a:buNone/>
            </a:pPr>
            <a:r>
              <a:rPr kumimoji="0"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для </a:t>
            </a:r>
            <a:r>
              <a:rPr kumimoji="0"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kumimoji="0" lang="en-US" altLang="ru-RU" sz="2800" baseline="-30000">
                <a:latin typeface="Arial" panose="020B0604020202020204" pitchFamily="34" charset="0"/>
                <a:cs typeface="Arial" panose="020B0604020202020204" pitchFamily="34" charset="0"/>
              </a:rPr>
              <a:t>Δ </a:t>
            </a:r>
            <a:r>
              <a:rPr kumimoji="0"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= 25 лет</a:t>
            </a:r>
            <a:r>
              <a:rPr kumimoji="0" lang="ru-RU" altLang="ru-RU" sz="2800">
                <a:cs typeface="Arial" panose="020B0604020202020204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BB6F207-11AC-4BB1-9314-935AABD06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560EF5-C6B1-495C-B241-71E1BF28F3E9}" type="slidenum">
              <a:rPr lang="ru-RU" altLang="ru-RU" smtClean="0"/>
              <a:pPr>
                <a:defRPr/>
              </a:pPr>
              <a:t>50</a:t>
            </a:fld>
            <a:endParaRPr lang="ru-RU" alt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6136"/>
            <a:ext cx="9144000" cy="6250214"/>
          </a:xfrm>
        </p:spPr>
      </p:pic>
    </p:spTree>
    <p:extLst>
      <p:ext uri="{BB962C8B-B14F-4D97-AF65-F5344CB8AC3E}">
        <p14:creationId xmlns:p14="http://schemas.microsoft.com/office/powerpoint/2010/main" val="50545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>
            <a:extLst>
              <a:ext uri="{FF2B5EF4-FFF2-40B4-BE49-F238E27FC236}">
                <a16:creationId xmlns:a16="http://schemas.microsoft.com/office/drawing/2014/main" id="{FC26301C-27D3-4CA7-BB90-DF0BBA52A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88" y="142875"/>
            <a:ext cx="4286250" cy="581025"/>
          </a:xfrm>
        </p:spPr>
        <p:txBody>
          <a:bodyPr/>
          <a:lstStyle/>
          <a:p>
            <a:pPr eaLnBrk="1" hangingPunct="1"/>
            <a:r>
              <a:rPr kumimoji="0" lang="ru-RU" altLang="ru-RU" sz="2800" b="1">
                <a:solidFill>
                  <a:schemeClr val="bg1"/>
                </a:solidFill>
                <a:cs typeface="Arial" panose="020B0604020202020204" pitchFamily="34" charset="0"/>
              </a:rPr>
              <a:t>Свойства индекса Хирша</a:t>
            </a:r>
          </a:p>
        </p:txBody>
      </p:sp>
      <p:sp>
        <p:nvSpPr>
          <p:cNvPr id="67587" name="Содержимое 2">
            <a:extLst>
              <a:ext uri="{FF2B5EF4-FFF2-40B4-BE49-F238E27FC236}">
                <a16:creationId xmlns:a16="http://schemas.microsoft.com/office/drawing/2014/main" id="{6E730486-9C20-4855-8EB2-4B5C64FEDE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039813"/>
            <a:ext cx="8229600" cy="5268912"/>
          </a:xfrm>
        </p:spPr>
        <p:txBody>
          <a:bodyPr/>
          <a:lstStyle/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kumimoji="0" lang="ru-RU" altLang="ru-RU" sz="2400">
                <a:cs typeface="Arial" panose="020B0604020202020204" pitchFamily="34" charset="0"/>
              </a:rPr>
              <a:t>1. Неубывающий со временем показатель (появление новых статей и ссылок на эти статьи не могут его уменьшить).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kumimoji="0" lang="ru-RU" altLang="ru-RU" sz="2400">
                <a:cs typeface="Arial" panose="020B0604020202020204" pitchFamily="34" charset="0"/>
              </a:rPr>
              <a:t>2. В отличие от импакт-факторов индекс Хирша слабо реагирует на аномально высокое цитирование отдельных работ (появление статьи, имеющей сотни ссылок, либо не изменит индекс Хирша вовсе, либо увеличит его не более чем на единицу). </a:t>
            </a:r>
            <a:endParaRPr kumimoji="0" lang="en-US" altLang="ru-RU" sz="2400"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kumimoji="0" lang="en-US" altLang="ru-RU" sz="2400">
                <a:cs typeface="Arial" panose="020B0604020202020204" pitchFamily="34" charset="0"/>
              </a:rPr>
              <a:t>3. h-</a:t>
            </a:r>
            <a:r>
              <a:rPr kumimoji="0" lang="ru-RU" altLang="ru-RU" sz="2400">
                <a:cs typeface="Arial" panose="020B0604020202020204" pitchFamily="34" charset="0"/>
              </a:rPr>
              <a:t>индекс нечувствителен к ссылкам на малоцитируемые статьи.</a:t>
            </a:r>
            <a:endParaRPr kumimoji="0" lang="en-US" altLang="ru-RU" sz="2400">
              <a:cs typeface="Arial" panose="020B0604020202020204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kumimoji="0" lang="en-US" altLang="ru-RU" sz="2400">
                <a:cs typeface="Arial" panose="020B0604020202020204" pitchFamily="34" charset="0"/>
              </a:rPr>
              <a:t>4. </a:t>
            </a:r>
            <a:r>
              <a:rPr kumimoji="0" lang="ru-RU" altLang="ru-RU" sz="2400">
                <a:cs typeface="Arial" panose="020B0604020202020204" pitchFamily="34" charset="0"/>
              </a:rPr>
              <a:t>Это очень «вязкий» показатель, значение которого изменить тем труднее, чем оно выше.</a:t>
            </a:r>
          </a:p>
          <a:p>
            <a:pPr marL="0" indent="0" algn="just" eaLnBrk="1" hangingPunct="1">
              <a:spcBef>
                <a:spcPct val="0"/>
              </a:spcBef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kumimoji="0" lang="ru-RU" altLang="ru-RU" sz="2400">
                <a:cs typeface="Arial" panose="020B0604020202020204" pitchFamily="34" charset="0"/>
              </a:rPr>
              <a:t>5. Величина </a:t>
            </a:r>
            <a:r>
              <a:rPr kumimoji="0" lang="en-US" altLang="ru-RU" sz="2400">
                <a:cs typeface="Arial" panose="020B0604020202020204" pitchFamily="34" charset="0"/>
              </a:rPr>
              <a:t>h-</a:t>
            </a:r>
            <a:r>
              <a:rPr kumimoji="0" lang="ru-RU" altLang="ru-RU" sz="2400">
                <a:cs typeface="Arial" panose="020B0604020202020204" pitchFamily="34" charset="0"/>
              </a:rPr>
              <a:t>индекса будет значительной лишь у тех авторов, которые имеют достаточно много публикаций, многие из которых часто цитируются.</a:t>
            </a:r>
          </a:p>
          <a:p>
            <a:pPr marL="0" indent="0" eaLnBrk="1" hangingPunct="1">
              <a:tabLst>
                <a:tab pos="457200" algn="l"/>
              </a:tabLst>
            </a:pP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67588" name="Номер слайда 3">
            <a:extLst>
              <a:ext uri="{FF2B5EF4-FFF2-40B4-BE49-F238E27FC236}">
                <a16:creationId xmlns:a16="http://schemas.microsoft.com/office/drawing/2014/main" id="{B5801741-C30E-4662-9F0F-D3BCE0C65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4F07BB1-D75A-4017-A73F-57F46FDF7D13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05A77D97-6AFB-4874-83BF-B5CB6B26D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0225" y="146050"/>
            <a:ext cx="5688013" cy="581025"/>
          </a:xfrm>
        </p:spPr>
        <p:txBody>
          <a:bodyPr/>
          <a:lstStyle/>
          <a:p>
            <a:pPr eaLnBrk="1" hangingPunct="1"/>
            <a: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Применение </a:t>
            </a:r>
            <a:r>
              <a:rPr kumimoji="0" lang="en-US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h-</a:t>
            </a:r>
            <a:r>
              <a:rPr kumimoji="0" lang="ru-RU" altLang="ru-RU" sz="2400" b="1">
                <a:solidFill>
                  <a:schemeClr val="bg1"/>
                </a:solidFill>
                <a:cs typeface="Arial" panose="020B0604020202020204" pitchFamily="34" charset="0"/>
              </a:rPr>
              <a:t>индекса для оценки результативности научной деятельности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9204DF16-CCF0-42FF-8EA8-44ECD52139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75" y="1023938"/>
            <a:ext cx="8858250" cy="55006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Целесообразно применять в качестве одного из инструментов оценки исследователей, имеющих значительный стаж научной деятельности.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Применение </a:t>
            </a: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h-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 индекса для оценки результативности научной деятельности и построения рейтингов требует учета следующих обстоятельств</a:t>
            </a: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: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None/>
            </a:pP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		-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h-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 индекс</a:t>
            </a: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в отрыве от библиографической базы не имеет смысла</a:t>
            </a:r>
            <a:b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	 h-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 индекс</a:t>
            </a: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привязан ко времени подсчёта. </a:t>
            </a: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 startAt="3"/>
            </a:pP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h-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 индекс</a:t>
            </a: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целесообразно применять для сравнения достижений исследователей, научных коллективов, организаций, работающих в общей предметной области. Не следует серьезно воспринимать попытки использования индекса Хирша для построения рейтинга ректоров российских вузов, а также ранжирования крупных многопрофильных научно-образовательных организаций. </a:t>
            </a:r>
            <a:endParaRPr kumimoji="0" lang="en-US" altLang="ru-RU" sz="220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 startAt="3"/>
            </a:pP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В социальных и гуманитарных науках вследствие слабой представительности российских журналов в международных библиографических базах</a:t>
            </a: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 WoS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 и</a:t>
            </a:r>
            <a:r>
              <a:rPr kumimoji="0" lang="ru-RU" altLang="ru-RU" sz="2200" i="1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S</a:t>
            </a:r>
            <a:r>
              <a:rPr kumimoji="0" lang="en-US" altLang="ru-RU" sz="2200">
                <a:solidFill>
                  <a:srgbClr val="002060"/>
                </a:solidFill>
                <a:cs typeface="Arial" panose="020B0604020202020204" pitchFamily="34" charset="0"/>
              </a:rPr>
              <a:t>copus</a:t>
            </a:r>
            <a:r>
              <a:rPr kumimoji="0" lang="ru-RU" altLang="ru-RU" sz="2200">
                <a:solidFill>
                  <a:srgbClr val="002060"/>
                </a:solidFill>
                <a:cs typeface="Arial" panose="020B0604020202020204" pitchFamily="34" charset="0"/>
              </a:rPr>
              <a:t> целесообразно использовать данные РИНЦ. 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>
            <a:extLst>
              <a:ext uri="{FF2B5EF4-FFF2-40B4-BE49-F238E27FC236}">
                <a16:creationId xmlns:a16="http://schemas.microsoft.com/office/drawing/2014/main" id="{B23395D7-0FA6-4D9E-AEB1-AA3BF5769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50" y="142875"/>
            <a:ext cx="3757613" cy="581025"/>
          </a:xfrm>
        </p:spPr>
        <p:txBody>
          <a:bodyPr/>
          <a:lstStyle/>
          <a:p>
            <a:pPr eaLnBrk="1" hangingPunct="1"/>
            <a:r>
              <a:rPr kumimoji="0" lang="ru-RU" altLang="ru-RU" sz="2800" b="1" cap="all" dirty="0">
                <a:solidFill>
                  <a:schemeClr val="bg1"/>
                </a:solidFill>
                <a:cs typeface="Arial" panose="020B0604020202020204" pitchFamily="34" charset="0"/>
              </a:rPr>
              <a:t>Заключение</a:t>
            </a:r>
            <a:r>
              <a:rPr kumimoji="0" lang="ru-RU" altLang="ru-RU" sz="2800" cap="all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9635" name="Содержимое 2">
            <a:extLst>
              <a:ext uri="{FF2B5EF4-FFF2-40B4-BE49-F238E27FC236}">
                <a16:creationId xmlns:a16="http://schemas.microsoft.com/office/drawing/2014/main" id="{D326D8C0-2EB7-4A02-A6DC-653EC8A30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908720"/>
            <a:ext cx="8435280" cy="5616624"/>
          </a:xfrm>
        </p:spPr>
        <p:txBody>
          <a:bodyPr/>
          <a:lstStyle/>
          <a:p>
            <a:pPr eaLnBrk="1" hangingPunct="1"/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Научные работники и преподаватели высшей школы сегодня заражены «инфекционным заболеванием» для обозначения которого придумали слоган «</a:t>
            </a:r>
            <a:r>
              <a:rPr kumimoji="0" lang="en-US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Publish or Perish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» («Публикуй или погибай»).</a:t>
            </a:r>
            <a:endParaRPr kumimoji="0" lang="ru-RU" altLang="ru-RU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/>
            <a:endParaRPr kumimoji="0" lang="ru-RU" altLang="ru-RU" sz="800" b="1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Заболевание проявляется в гонке за числом публикаций, </a:t>
            </a:r>
            <a:r>
              <a:rPr kumimoji="0" lang="ru-RU" altLang="ru-RU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импакт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-факторами, цитируемостью, индексом </a:t>
            </a:r>
            <a:r>
              <a:rPr kumimoji="0" lang="ru-RU" altLang="ru-RU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Хирша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, поскольку стимулирующие выплаты, переизбрание в должности, получение научных грантов, –  всё это поставлено в зависимость от числа публикаций, цитируемости, индекса </a:t>
            </a:r>
            <a:r>
              <a:rPr kumimoji="0" lang="ru-RU" altLang="ru-RU" sz="1800" b="1" dirty="0" err="1">
                <a:solidFill>
                  <a:srgbClr val="002060"/>
                </a:solidFill>
                <a:cs typeface="Arial" panose="020B0604020202020204" pitchFamily="34" charset="0"/>
              </a:rPr>
              <a:t>Хирша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. </a:t>
            </a:r>
          </a:p>
          <a:p>
            <a:pPr eaLnBrk="1" hangingPunct="1"/>
            <a:endParaRPr kumimoji="0" lang="ru-RU" altLang="ru-RU" sz="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Мы находимся в ситуации, когда достижение неких показателей результативности (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  <a:hlinkClick r:id="rId2" tooltip="KPI"/>
              </a:rPr>
              <a:t>KPI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 - количество публикаций в </a:t>
            </a:r>
            <a:r>
              <a:rPr kumimoji="0" lang="en-US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WOS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kumimoji="0" lang="en-US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Scopus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kumimoji="0" lang="en-US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h-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фактор, </a:t>
            </a:r>
            <a:r>
              <a:rPr kumimoji="0" lang="en-US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IF 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журналов, в которых мы публикуемся) становится целью деятельности ученого. Это очень плохо, </a:t>
            </a:r>
            <a:r>
              <a:rPr kumimoji="0" lang="ru-RU" altLang="ru-RU" sz="1800" b="1" dirty="0">
                <a:solidFill>
                  <a:srgbClr val="FF0000"/>
                </a:solidFill>
                <a:cs typeface="Arial" panose="020B0604020202020204" pitchFamily="34" charset="0"/>
              </a:rPr>
              <a:t>поскольку показатель, достижение которого становится основной целью деятельности, перестаёт быть достойным доверия (так называемый  принцип </a:t>
            </a:r>
            <a:r>
              <a:rPr kumimoji="0" lang="ru-RU" altLang="ru-RU" sz="1800" b="1" dirty="0" err="1">
                <a:solidFill>
                  <a:srgbClr val="FF0000"/>
                </a:solidFill>
                <a:cs typeface="Arial" panose="020B0604020202020204" pitchFamily="34" charset="0"/>
              </a:rPr>
              <a:t>Гудхарта</a:t>
            </a:r>
            <a:r>
              <a:rPr kumimoji="0" lang="ru-RU" altLang="ru-RU" sz="1800" b="1" dirty="0">
                <a:solidFill>
                  <a:srgbClr val="FF0000"/>
                </a:solidFill>
                <a:cs typeface="Arial" panose="020B0604020202020204" pitchFamily="34" charset="0"/>
              </a:rPr>
              <a:t>). </a:t>
            </a:r>
          </a:p>
          <a:p>
            <a:pPr eaLnBrk="1" hangingPunct="1"/>
            <a:endParaRPr kumimoji="0" lang="ru-RU" altLang="ru-RU" sz="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eaLnBrk="1" hangingPunct="1"/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Вместе с тем, наукометрические показатели – это полезные инструменты, которыми должны грамотно и осторожно (чтобы не навредить</a:t>
            </a:r>
            <a:r>
              <a:rPr kumimoji="0" lang="en-US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!</a:t>
            </a:r>
            <a:r>
              <a:rPr kumimoji="0" lang="ru-RU" altLang="ru-RU" sz="1800" b="1" dirty="0">
                <a:solidFill>
                  <a:srgbClr val="002060"/>
                </a:solidFill>
                <a:cs typeface="Arial" panose="020B0604020202020204" pitchFamily="34" charset="0"/>
              </a:rPr>
              <a:t>) пользоваться эксперты при проведении оценок научной деятельности преподавателей и научных работников. </a:t>
            </a:r>
            <a:endParaRPr kumimoji="0" lang="ru-RU" altLang="ru-RU" sz="1800" dirty="0">
              <a:cs typeface="Arial" panose="020B0604020202020204" pitchFamily="34" charset="0"/>
            </a:endParaRPr>
          </a:p>
        </p:txBody>
      </p:sp>
      <p:sp>
        <p:nvSpPr>
          <p:cNvPr id="69636" name="Номер слайда 3">
            <a:extLst>
              <a:ext uri="{FF2B5EF4-FFF2-40B4-BE49-F238E27FC236}">
                <a16:creationId xmlns:a16="http://schemas.microsoft.com/office/drawing/2014/main" id="{F89A5D56-F49A-4624-8F30-78150B97C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B5859F3-BCAD-4373-A77C-64B44EFB8634}" type="slidenum">
              <a:rPr kumimoji="0"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kumimoji="0"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>
            <a:extLst>
              <a:ext uri="{FF2B5EF4-FFF2-40B4-BE49-F238E27FC236}">
                <a16:creationId xmlns:a16="http://schemas.microsoft.com/office/drawing/2014/main" id="{8B6FD1FF-5490-495A-B33E-429188ED23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588" y="142875"/>
            <a:ext cx="4186237" cy="581025"/>
          </a:xfrm>
        </p:spPr>
        <p:txBody>
          <a:bodyPr/>
          <a:lstStyle/>
          <a:p>
            <a:pPr eaLnBrk="1" hangingPunct="1"/>
            <a:r>
              <a:rPr kumimoji="0" lang="ru-RU" altLang="ru-RU" sz="2800" b="1">
                <a:solidFill>
                  <a:schemeClr val="bg1"/>
                </a:solidFill>
                <a:cs typeface="Arial" panose="020B0604020202020204" pitchFamily="34" charset="0"/>
              </a:rPr>
              <a:t>Примеры тем рефератов</a:t>
            </a:r>
          </a:p>
        </p:txBody>
      </p:sp>
      <p:sp>
        <p:nvSpPr>
          <p:cNvPr id="70659" name="Содержимое 2">
            <a:extLst>
              <a:ext uri="{FF2B5EF4-FFF2-40B4-BE49-F238E27FC236}">
                <a16:creationId xmlns:a16="http://schemas.microsoft.com/office/drawing/2014/main" id="{554ED59A-2C08-435E-827F-5FBFEA94A0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095375"/>
            <a:ext cx="8429625" cy="5429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Наукометрия и экспертиза в управлении наукой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Роль наукометрии в выборе научных и технологических приоритетов государства (отрасли, ведомства, организации)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Как выявляются и оцениваются научные достижения и научная продуктивность?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Формализованные методы оценки продуктивности научных организаций и отдельных ученых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Библиометрические показатели публикационной активности научно-педагогических работников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Можно ли применять единые оценки эффективности в различных областях научного знания?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Публикационная гонка и качество научных текстов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Импакт-факторы научных журналов и качество научной продукции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Роль наукометрических показателей в университетских рейтингах </a:t>
            </a:r>
          </a:p>
          <a:p>
            <a:pPr eaLnBrk="1" hangingPunct="1">
              <a:lnSpc>
                <a:spcPct val="90000"/>
              </a:lnSpc>
            </a:pPr>
            <a:r>
              <a:rPr kumimoji="0" lang="ru-RU" altLang="ru-RU" sz="2000">
                <a:cs typeface="Arial" panose="020B0604020202020204" pitchFamily="34" charset="0"/>
              </a:rPr>
              <a:t>Наукометрические подходы к анализу продуктивности исследовательской работы аспирантов и молодых ученых</a:t>
            </a:r>
            <a:endParaRPr kumimoji="0" lang="ru-RU" altLang="ru-RU">
              <a:cs typeface="Arial" panose="020B0604020202020204" pitchFamily="34" charset="0"/>
            </a:endParaRPr>
          </a:p>
        </p:txBody>
      </p:sp>
      <p:sp>
        <p:nvSpPr>
          <p:cNvPr id="70660" name="Номер слайда 3">
            <a:extLst>
              <a:ext uri="{FF2B5EF4-FFF2-40B4-BE49-F238E27FC236}">
                <a16:creationId xmlns:a16="http://schemas.microsoft.com/office/drawing/2014/main" id="{6CE4FA89-A17B-481E-A25A-BAC094886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59862DE-B317-4D15-B396-4FBF9617A088}" type="slidenum">
              <a:rPr kumimoji="0"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kumimoji="0"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>
            <a:extLst>
              <a:ext uri="{FF2B5EF4-FFF2-40B4-BE49-F238E27FC236}">
                <a16:creationId xmlns:a16="http://schemas.microsoft.com/office/drawing/2014/main" id="{68FAF06B-C828-4A1D-BEB5-20C27AB720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750" y="142875"/>
            <a:ext cx="5400675" cy="581025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chemeClr val="bg1"/>
                </a:solidFill>
                <a:cs typeface="Arial" panose="020B0604020202020204" pitchFamily="34" charset="0"/>
              </a:rPr>
              <a:t>Полезные материалы для подготовки рефератов и обсуждения на семинарах</a:t>
            </a:r>
          </a:p>
        </p:txBody>
      </p:sp>
      <p:sp>
        <p:nvSpPr>
          <p:cNvPr id="71683" name="Содержимое 2">
            <a:extLst>
              <a:ext uri="{FF2B5EF4-FFF2-40B4-BE49-F238E27FC236}">
                <a16:creationId xmlns:a16="http://schemas.microsoft.com/office/drawing/2014/main" id="{2A4D0789-8E23-4759-A643-5C2279B21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1125538"/>
            <a:ext cx="8615363" cy="5572125"/>
          </a:xfrm>
        </p:spPr>
        <p:txBody>
          <a:bodyPr/>
          <a:lstStyle/>
          <a:p>
            <a:pPr marL="457200" indent="-45720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Управление большими системами / Сборник трудов. Специальный выпуск 44 – Наукометрия и экспертиза в управлении наукой / [под ред. Д.А. Новикова, А.И. Орлова, П.Ю. Чеботарева]. М.: ИПУ РАН, 2013. – 568 с. Режим доступа </a:t>
            </a:r>
            <a:r>
              <a:rPr kumimoji="0"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URL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kumimoji="0" lang="ru-RU" altLang="ru-RU" sz="1800" u="sng" dirty="0">
                <a:solidFill>
                  <a:srgbClr val="002060"/>
                </a:solidFill>
                <a:cs typeface="Arial" panose="020B0604020202020204" pitchFamily="34" charset="0"/>
                <a:hlinkClick r:id="rId2"/>
              </a:rPr>
              <a:t>http://ubs.mtas.ru/archive/index.php?SECTION_ID=685</a:t>
            </a:r>
            <a:endParaRPr kumimoji="0" lang="ru-RU" altLang="ru-RU" sz="1800" u="sng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kumimoji="0" lang="ru-RU" altLang="ru-RU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Игра в </a:t>
            </a:r>
            <a:r>
              <a:rPr kumimoji="0" lang="ru-RU" altLang="ru-RU" sz="1800" dirty="0" err="1">
                <a:solidFill>
                  <a:srgbClr val="002060"/>
                </a:solidFill>
                <a:cs typeface="Arial" panose="020B0604020202020204" pitchFamily="34" charset="0"/>
              </a:rPr>
              <a:t>цыфирь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, или как теперь оценивают труд учёного (сборник статей о </a:t>
            </a:r>
            <a:r>
              <a:rPr kumimoji="0" lang="ru-RU" altLang="ru-RU" sz="1800" dirty="0" err="1">
                <a:solidFill>
                  <a:srgbClr val="002060"/>
                </a:solidFill>
                <a:cs typeface="Arial" panose="020B0604020202020204" pitchFamily="34" charset="0"/>
              </a:rPr>
              <a:t>библиометрике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). М.: МЦНМО, 2011. 72 с.  Режим доступа </a:t>
            </a:r>
            <a:r>
              <a:rPr kumimoji="0"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URL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kumimoji="0" lang="ru-RU" altLang="ru-RU" sz="1800" u="sng" dirty="0">
                <a:solidFill>
                  <a:srgbClr val="002060"/>
                </a:solidFill>
                <a:cs typeface="Arial" panose="020B0604020202020204" pitchFamily="34" charset="0"/>
                <a:hlinkClick r:id="rId3"/>
              </a:rPr>
              <a:t>http://www.mccme.ru/free-books/bibliometric.pdf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;  или </a:t>
            </a:r>
            <a:r>
              <a:rPr kumimoji="0" lang="ru-RU" altLang="ru-RU" sz="1800" u="sng" dirty="0">
                <a:solidFill>
                  <a:srgbClr val="002060"/>
                </a:solidFill>
                <a:cs typeface="Arial" panose="020B0604020202020204" pitchFamily="34" charset="0"/>
                <a:hlinkClick r:id="rId4"/>
              </a:rPr>
              <a:t>http://www.twirpx.com/file/753485/</a:t>
            </a:r>
            <a:endParaRPr kumimoji="0" lang="ru-RU" altLang="ru-RU" sz="1800" u="sng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kumimoji="0" lang="en-US" altLang="ru-RU" sz="1800" u="sng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Акоев М.А., Маркусова В.А., О.В. Москалева, </a:t>
            </a:r>
            <a:r>
              <a:rPr kumimoji="0" lang="ru-RU" altLang="ru-RU" sz="1800" dirty="0" err="1">
                <a:solidFill>
                  <a:srgbClr val="002060"/>
                </a:solidFill>
                <a:cs typeface="Arial" panose="020B0604020202020204" pitchFamily="34" charset="0"/>
              </a:rPr>
              <a:t>Писляков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 В.В. Руководство по наукометрии: индикаторы развития науки и технологии. Екатеринбург: Изд-во УрФУ, 2021 (второе издание) 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  <a:hlinkClick r:id="rId5"/>
              </a:rPr>
              <a:t>https://clarivate.com/wp-content/uploads/dlm_uploads/2021/05/russian_scientometrics_book_2021.pdf</a:t>
            </a:r>
            <a:endParaRPr kumimoji="0" lang="ru-RU" altLang="ru-RU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endParaRPr kumimoji="0" lang="ru-RU" altLang="ru-RU" sz="1800" dirty="0">
              <a:solidFill>
                <a:srgbClr val="002060"/>
              </a:solidFill>
              <a:cs typeface="Arial" panose="020B0604020202020204" pitchFamily="34" charset="0"/>
            </a:endParaRPr>
          </a:p>
          <a:p>
            <a:pPr marL="457200" indent="-457200" eaLnBrk="1" hangingPunct="1">
              <a:lnSpc>
                <a:spcPct val="90000"/>
              </a:lnSpc>
              <a:buFont typeface="Calibri" panose="020F0502020204030204" pitchFamily="34" charset="0"/>
              <a:buAutoNum type="arabicPeriod"/>
            </a:pP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Юревич М.А. Методические проблемы оценки результативности исследователя // Альманах “Наука. Инновации. </a:t>
            </a:r>
            <a:r>
              <a:rPr kumimoji="0" lang="ru-RU" altLang="ru-RU" sz="1800" dirty="0" err="1">
                <a:solidFill>
                  <a:srgbClr val="002060"/>
                </a:solidFill>
                <a:cs typeface="Arial" panose="020B0604020202020204" pitchFamily="34" charset="0"/>
              </a:rPr>
              <a:t>Оразование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”. 2014, </a:t>
            </a:r>
            <a:r>
              <a:rPr kumimoji="0" lang="ru-RU" altLang="ru-RU" sz="1800" dirty="0" err="1">
                <a:solidFill>
                  <a:srgbClr val="002060"/>
                </a:solidFill>
                <a:cs typeface="Arial" panose="020B0604020202020204" pitchFamily="34" charset="0"/>
              </a:rPr>
              <a:t>вып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. 16. Режим доступа </a:t>
            </a:r>
            <a:r>
              <a:rPr kumimoji="0"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URL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: </a:t>
            </a:r>
            <a:r>
              <a:rPr kumimoji="0" lang="ru-RU" altLang="ru-RU" sz="1800" u="sng" dirty="0">
                <a:solidFill>
                  <a:srgbClr val="002060"/>
                </a:solidFill>
                <a:cs typeface="Arial" panose="020B0604020202020204" pitchFamily="34" charset="0"/>
                <a:hlinkClick r:id="rId6"/>
              </a:rPr>
              <a:t>http://</a:t>
            </a:r>
            <a:r>
              <a:rPr kumimoji="0" lang="en-US" altLang="ru-RU" sz="1800" u="sng" dirty="0" err="1">
                <a:solidFill>
                  <a:srgbClr val="002060"/>
                </a:solidFill>
                <a:cs typeface="Arial" panose="020B0604020202020204" pitchFamily="34" charset="0"/>
                <a:hlinkClick r:id="rId6"/>
              </a:rPr>
              <a:t>riep</a:t>
            </a:r>
            <a:r>
              <a:rPr kumimoji="0" lang="ru-RU" altLang="ru-RU" sz="1800" u="sng" dirty="0">
                <a:solidFill>
                  <a:srgbClr val="002060"/>
                </a:solidFill>
                <a:cs typeface="Arial" panose="020B0604020202020204" pitchFamily="34" charset="0"/>
                <a:hlinkClick r:id="rId6"/>
              </a:rPr>
              <a:t>.</a:t>
            </a:r>
            <a:r>
              <a:rPr kumimoji="0" lang="en-US" altLang="ru-RU" sz="1800" u="sng" dirty="0" err="1">
                <a:solidFill>
                  <a:srgbClr val="002060"/>
                </a:solidFill>
                <a:cs typeface="Arial" panose="020B0604020202020204" pitchFamily="34" charset="0"/>
                <a:hlinkClick r:id="rId6"/>
              </a:rPr>
              <a:t>ru</a:t>
            </a:r>
            <a:r>
              <a:rPr kumimoji="0"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; Обсуждение статьи М.А. Юревича “Методические проблемы оценки результативности исследователя” – там же.</a:t>
            </a:r>
          </a:p>
        </p:txBody>
      </p:sp>
      <p:sp>
        <p:nvSpPr>
          <p:cNvPr id="71684" name="Номер слайда 3">
            <a:extLst>
              <a:ext uri="{FF2B5EF4-FFF2-40B4-BE49-F238E27FC236}">
                <a16:creationId xmlns:a16="http://schemas.microsoft.com/office/drawing/2014/main" id="{D52FDF2A-86C1-43DA-A3C7-5B0BA569F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5D1B0DF-FE5C-4D22-AB37-0232204BE67D}" type="slidenum">
              <a:rPr kumimoji="0" lang="ru-RU" altLang="ru-RU" sz="1200" smtClean="0">
                <a:solidFill>
                  <a:srgbClr val="898989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kumimoji="0" lang="ru-RU" altLang="ru-RU" sz="12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>
            <a:extLst>
              <a:ext uri="{FF2B5EF4-FFF2-40B4-BE49-F238E27FC236}">
                <a16:creationId xmlns:a16="http://schemas.microsoft.com/office/drawing/2014/main" id="{FA9D9B5D-4ECB-477A-9146-01CA607B7182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87388" y="2174875"/>
            <a:ext cx="7772400" cy="1470025"/>
          </a:xfrm>
        </p:spPr>
        <p:txBody>
          <a:bodyPr/>
          <a:lstStyle/>
          <a:p>
            <a:pPr eaLnBrk="1" hangingPunct="1"/>
            <a:br>
              <a:rPr kumimoji="0" lang="ru-RU" altLang="ru-RU" sz="3200" b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3200" b="1" i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Спасибо за внимание!</a:t>
            </a:r>
            <a:br>
              <a:rPr kumimoji="0" lang="ru-RU" altLang="ru-RU" sz="3200" b="1" i="1">
                <a:solidFill>
                  <a:schemeClr val="tx2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ru-RU" altLang="ru-RU" sz="3200" b="1" i="1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2707" name="Подзаголовок 2">
            <a:extLst>
              <a:ext uri="{FF2B5EF4-FFF2-40B4-BE49-F238E27FC236}">
                <a16:creationId xmlns:a16="http://schemas.microsoft.com/office/drawing/2014/main" id="{0AD019F8-A8F9-4543-9C89-4EE900AB02B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95288" y="4797425"/>
            <a:ext cx="8351837" cy="18002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2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Бедный Борис Ильич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22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Институт аспирантуры и докторантуры </a:t>
            </a:r>
            <a:endParaRPr kumimoji="0" lang="en-US" altLang="ru-RU" sz="2200">
              <a:solidFill>
                <a:srgbClr val="0065B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ru-RU" sz="22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Web</a:t>
            </a:r>
            <a:r>
              <a:rPr kumimoji="0" lang="ru-RU" altLang="ru-RU" sz="22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US" altLang="ru-RU" sz="22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  <a:hlinkClick r:id="rId2"/>
              </a:rPr>
              <a:t>http://www.phd.unn.ru/bib</a:t>
            </a:r>
            <a:endParaRPr kumimoji="0" lang="ru-RU" altLang="ru-RU" sz="2200">
              <a:solidFill>
                <a:srgbClr val="0065B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en-US" altLang="ru-RU" sz="22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E-mail</a:t>
            </a:r>
            <a:r>
              <a:rPr kumimoji="0" lang="ru-RU" altLang="ru-RU" sz="22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kumimoji="0" lang="en-US" altLang="ru-RU" sz="22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  <a:hlinkClick r:id="rId3"/>
              </a:rPr>
              <a:t>bib@unn.ru</a:t>
            </a:r>
            <a:endParaRPr kumimoji="0" lang="en-US" altLang="ru-RU" sz="2200">
              <a:solidFill>
                <a:srgbClr val="0065B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kumimoji="0" lang="ru-RU" altLang="ru-RU" sz="3000">
                <a:cs typeface="Arial" panose="020B0604020202020204" pitchFamily="34" charset="0"/>
              </a:rPr>
              <a:t> </a:t>
            </a:r>
          </a:p>
          <a:p>
            <a:pPr marL="0" indent="0" algn="ctr"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endParaRPr kumimoji="0" lang="ru-RU" altLang="ru-RU" sz="300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>
            <a:extLst>
              <a:ext uri="{FF2B5EF4-FFF2-40B4-BE49-F238E27FC236}">
                <a16:creationId xmlns:a16="http://schemas.microsoft.com/office/drawing/2014/main" id="{403F29CE-4285-46BB-93A0-64B3ECFB6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3388" y="146050"/>
            <a:ext cx="5651500" cy="576263"/>
          </a:xfrm>
        </p:spPr>
        <p:txBody>
          <a:bodyPr/>
          <a:lstStyle/>
          <a:p>
            <a:pPr eaLnBrk="1" hangingPunct="1"/>
            <a:r>
              <a:rPr kumimoji="0" lang="ru-RU" altLang="ru-RU" sz="1400" b="1">
                <a:solidFill>
                  <a:schemeClr val="bg1"/>
                </a:solidFill>
                <a:cs typeface="Arial" panose="020B0604020202020204" pitchFamily="34" charset="0"/>
              </a:rPr>
              <a:t>Тема 2.2. Современные проблемы подготовки научных кадров</a:t>
            </a:r>
            <a:endParaRPr kumimoji="0" lang="ru-RU" altLang="ru-RU" sz="1400" b="1">
              <a:solidFill>
                <a:schemeClr val="bg1"/>
              </a:solidFill>
              <a:cs typeface="Tahoma" panose="020B0604030504040204" pitchFamily="34" charset="0"/>
            </a:endParaRPr>
          </a:p>
        </p:txBody>
      </p:sp>
      <p:sp>
        <p:nvSpPr>
          <p:cNvPr id="17411" name="Содержимое 2">
            <a:extLst>
              <a:ext uri="{FF2B5EF4-FFF2-40B4-BE49-F238E27FC236}">
                <a16:creationId xmlns:a16="http://schemas.microsoft.com/office/drawing/2014/main" id="{62BCE9F3-6D5E-45F2-9B12-56B34B0BC3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651875" cy="5040313"/>
          </a:xfrm>
        </p:spPr>
        <p:txBody>
          <a:bodyPr/>
          <a:lstStyle/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ru-RU" altLang="ru-RU" sz="28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Мировые тенденции в развитии исследовательского образования</a:t>
            </a:r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kumimoji="0" lang="ru-RU" altLang="ru-RU" sz="2800" b="1">
                <a:solidFill>
                  <a:srgbClr val="0070C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eaLnBrk="1" hangingPunct="1"/>
            <a:r>
              <a:rPr kumimoji="0" lang="ru-RU" altLang="ru-RU" sz="28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увеличение масштабов и изменение функционала аспирантуры </a:t>
            </a:r>
            <a:r>
              <a:rPr kumimoji="0" lang="en-US" altLang="ru-RU" sz="28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(PhD-</a:t>
            </a:r>
            <a:r>
              <a:rPr kumimoji="0" lang="ru-RU" altLang="ru-RU" sz="28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программ)</a:t>
            </a:r>
          </a:p>
          <a:p>
            <a:pPr eaLnBrk="1" hangingPunct="1"/>
            <a:r>
              <a:rPr kumimoji="0" lang="ru-RU" altLang="ru-RU" sz="28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структурирование аспирантской подготовки</a:t>
            </a:r>
          </a:p>
          <a:p>
            <a:pPr eaLnBrk="1" hangingPunct="1"/>
            <a:r>
              <a:rPr kumimoji="0" lang="ru-RU" altLang="ru-RU" sz="2800">
                <a:solidFill>
                  <a:srgbClr val="0065BD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возникновение новых организационных форм аспирантуры – докторских и исследовательских школ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kumimoji="0" lang="ru-RU" altLang="ru-RU" sz="2800">
              <a:solidFill>
                <a:srgbClr val="0065BD"/>
              </a:solidFill>
              <a:cs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id="{B96DD7E8-3835-452A-AD63-61FA60B52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715D766-F2D3-494F-B90C-73FBC62246BF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>
            <a:extLst>
              <a:ext uri="{FF2B5EF4-FFF2-40B4-BE49-F238E27FC236}">
                <a16:creationId xmlns:a16="http://schemas.microsoft.com/office/drawing/2014/main" id="{03B75897-F6D4-4B56-93A3-B021312F3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15888"/>
            <a:ext cx="5545137" cy="720725"/>
          </a:xfrm>
        </p:spPr>
        <p:txBody>
          <a:bodyPr/>
          <a:lstStyle/>
          <a:p>
            <a:pPr eaLnBrk="1" hangingPunct="1"/>
            <a:r>
              <a:rPr kumimoji="0" lang="ru-RU" altLang="ru-RU" sz="2000" b="1">
                <a:solidFill>
                  <a:schemeClr val="bg1"/>
                </a:solidFill>
                <a:cs typeface="Arial" panose="020B0604020202020204" pitchFamily="34" charset="0"/>
              </a:rPr>
              <a:t>Количество аспирантов в странах ЕС, США, РФ и их доля среди молодежи в возрасте 20-29 лет</a:t>
            </a:r>
            <a:endParaRPr kumimoji="0" lang="ru-RU" altLang="ru-RU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18435" name="Picture 2">
            <a:extLst>
              <a:ext uri="{FF2B5EF4-FFF2-40B4-BE49-F238E27FC236}">
                <a16:creationId xmlns:a16="http://schemas.microsoft.com/office/drawing/2014/main" id="{10873581-11A4-4D9E-98C3-69F634E0F5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8631238" cy="4967287"/>
          </a:xfrm>
        </p:spPr>
      </p:pic>
      <p:sp>
        <p:nvSpPr>
          <p:cNvPr id="18436" name="Номер слайда 3">
            <a:extLst>
              <a:ext uri="{FF2B5EF4-FFF2-40B4-BE49-F238E27FC236}">
                <a16:creationId xmlns:a16="http://schemas.microsoft.com/office/drawing/2014/main" id="{C9F25572-0730-4BB5-9764-B7101C5C3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5AF5D40-2703-48B8-9C7F-BA64A5533363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7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>
            <a:extLst>
              <a:ext uri="{FF2B5EF4-FFF2-40B4-BE49-F238E27FC236}">
                <a16:creationId xmlns:a16="http://schemas.microsoft.com/office/drawing/2014/main" id="{41609B97-3948-4D8E-A788-DC0D5FC68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684213" y="-150813"/>
            <a:ext cx="8229601" cy="1143001"/>
          </a:xfrm>
        </p:spPr>
        <p:txBody>
          <a:bodyPr/>
          <a:lstStyle/>
          <a:p>
            <a:pPr eaLnBrk="1" hangingPunct="1"/>
            <a:r>
              <a:rPr kumimoji="0" lang="ru-RU" altLang="ru-RU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Динамика численности исследователей </a:t>
            </a:r>
            <a:br>
              <a:rPr kumimoji="0" lang="ru-RU" altLang="ru-RU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ru-RU" altLang="ru-RU" sz="1800" b="1">
                <a:solidFill>
                  <a:schemeClr val="bg1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и аспирантов в вузах и НИИ России</a:t>
            </a:r>
            <a:endParaRPr kumimoji="0" lang="ru-RU" altLang="ru-RU" sz="1800">
              <a:solidFill>
                <a:schemeClr val="bg1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459" name="Номер слайда 2">
            <a:extLst>
              <a:ext uri="{FF2B5EF4-FFF2-40B4-BE49-F238E27FC236}">
                <a16:creationId xmlns:a16="http://schemas.microsoft.com/office/drawing/2014/main" id="{D4945041-ADAC-47A3-B4AD-C2B7CD90F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73E8AB3-2CEA-4FD1-834A-16F701757D4B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8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F1519509-8235-4A3F-89B5-3EA1DB88F73B}"/>
              </a:ext>
            </a:extLst>
          </p:cNvPr>
          <p:cNvGraphicFramePr/>
          <p:nvPr/>
        </p:nvGraphicFramePr>
        <p:xfrm>
          <a:off x="467544" y="1052736"/>
          <a:ext cx="8280920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692056BF-8ED7-490E-9FE0-CC57562C5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859713" cy="561975"/>
          </a:xfrm>
        </p:spPr>
        <p:txBody>
          <a:bodyPr/>
          <a:lstStyle/>
          <a:p>
            <a:pPr algn="l" eaLnBrk="1" hangingPunct="1"/>
            <a:r>
              <a:rPr kumimoji="0" lang="ru-RU" altLang="ru-RU" sz="1800" b="1">
                <a:solidFill>
                  <a:schemeClr val="bg1"/>
                </a:solidFill>
                <a:cs typeface="Arial" panose="020B0604020202020204" pitchFamily="34" charset="0"/>
              </a:rPr>
              <a:t>Количество аспирантов в расчете на 100 исследователей</a:t>
            </a:r>
            <a:br>
              <a:rPr kumimoji="0" lang="en-US" altLang="ru-RU" sz="1800" b="1">
                <a:solidFill>
                  <a:schemeClr val="bg1"/>
                </a:solidFill>
                <a:cs typeface="Arial" panose="020B0604020202020204" pitchFamily="34" charset="0"/>
              </a:rPr>
            </a:br>
            <a:endParaRPr kumimoji="0" lang="ru-RU" altLang="ru-RU" sz="200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0483" name="Номер слайда 2">
            <a:extLst>
              <a:ext uri="{FF2B5EF4-FFF2-40B4-BE49-F238E27FC236}">
                <a16:creationId xmlns:a16="http://schemas.microsoft.com/office/drawing/2014/main" id="{9036A92C-5A0A-45E8-B1FA-D38E0B6ED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F1921D5-F0E1-437F-9E2C-6DC11A3D8D34}" type="slidenum">
              <a:rPr kumimoji="0" lang="ru-RU" altLang="ru-RU" sz="1200" smtClean="0">
                <a:solidFill>
                  <a:srgbClr val="898989"/>
                </a:solidFill>
                <a:latin typeface="DendaNewLightC" pitchFamily="50" charset="0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kumimoji="0" lang="ru-RU" altLang="ru-RU" sz="1200">
              <a:solidFill>
                <a:srgbClr val="898989"/>
              </a:solidFill>
              <a:latin typeface="DendaNewLightC" pitchFamily="50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E9569371-7D94-4EE8-9136-362A7A624667}"/>
              </a:ext>
            </a:extLst>
          </p:cNvPr>
          <p:cNvGraphicFramePr/>
          <p:nvPr/>
        </p:nvGraphicFramePr>
        <p:xfrm>
          <a:off x="1331640" y="1052736"/>
          <a:ext cx="6840760" cy="4896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19788</TotalTime>
  <Words>4232</Words>
  <Application>Microsoft Office PowerPoint</Application>
  <PresentationFormat>Экран (4:3)</PresentationFormat>
  <Paragraphs>370</Paragraphs>
  <Slides>56</Slides>
  <Notes>5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5</vt:i4>
      </vt:variant>
      <vt:variant>
        <vt:lpstr>Заголовки слайдов</vt:lpstr>
      </vt:variant>
      <vt:variant>
        <vt:i4>56</vt:i4>
      </vt:variant>
    </vt:vector>
  </HeadingPairs>
  <TitlesOfParts>
    <vt:vector size="68" baseType="lpstr">
      <vt:lpstr>Arial</vt:lpstr>
      <vt:lpstr>Calibri</vt:lpstr>
      <vt:lpstr>Century</vt:lpstr>
      <vt:lpstr>DendaNewC</vt:lpstr>
      <vt:lpstr>DendaNewLightC</vt:lpstr>
      <vt:lpstr>Tahoma</vt:lpstr>
      <vt:lpstr>Тема Office</vt:lpstr>
      <vt:lpstr>Equation.3</vt:lpstr>
      <vt:lpstr>Фотография Photo Editor</vt:lpstr>
      <vt:lpstr>Диаграмма</vt:lpstr>
      <vt:lpstr>Document</vt:lpstr>
      <vt:lpstr>Формула</vt:lpstr>
      <vt:lpstr>НАУКОМЕТРИЯ.  ОЦЕНКИ РЕЗУЛЬТАТИВНОСТИ НАУЧНОЙ ДЕЯТЕЛЬНОСТИ  Раздел 2 - Научный труд.  Оценки результативности научной работы  Институт аспирантуры и докторантуры проф. Б.И. Бедный    май 2021</vt:lpstr>
      <vt:lpstr>Раздел 2. Научный труд. Оценки результативности научной работы</vt:lpstr>
      <vt:lpstr>Тема 2.1. Научный коллектив: проблема возраста</vt:lpstr>
      <vt:lpstr>Средний возраст научного коллектива: как он зависит от размеров ежегодного пополнения молодыми научными кадрами?</vt:lpstr>
      <vt:lpstr>Презентация PowerPoint</vt:lpstr>
      <vt:lpstr>Тема 2.2. Современные проблемы подготовки научных кадров</vt:lpstr>
      <vt:lpstr>Количество аспирантов в странах ЕС, США, РФ и их доля среди молодежи в возрасте 20-29 лет</vt:lpstr>
      <vt:lpstr>Динамика численности исследователей  и аспирантов в вузах и НИИ России</vt:lpstr>
      <vt:lpstr>Количество аспирантов в расчете на 100 исследователей </vt:lpstr>
      <vt:lpstr>Многие выпускники аспирантуры не планируют академическую карьеру</vt:lpstr>
      <vt:lpstr>Одна профессия  – множество карьер</vt:lpstr>
      <vt:lpstr>Европейская практика как ориентир для модернизации российской аспирантуры</vt:lpstr>
      <vt:lpstr>Общие выводы по итогам обсуждения  «третьего цикла» Болонского процесса</vt:lpstr>
      <vt:lpstr>Ключевые факторы развития докторского образования в Европе</vt:lpstr>
      <vt:lpstr>Чему надо учить аспирантов? Пример Великобритании</vt:lpstr>
      <vt:lpstr>Чему надо учить аспирантов? Пример Германии</vt:lpstr>
      <vt:lpstr>Чему надо учить аспирантов? Пример Франции</vt:lpstr>
      <vt:lpstr>Основные тенденции совершенствования аспирантской подготовки</vt:lpstr>
      <vt:lpstr>Федеральный государственный образовательный стандарт высшего образования по программам подготовки научно-педагогических кадров в аспирантуре </vt:lpstr>
      <vt:lpstr>Презентация PowerPoint</vt:lpstr>
      <vt:lpstr>ИССЛЕДОВАТЕЛЬСКИЕ ШКОЛЫ ННГУ</vt:lpstr>
      <vt:lpstr>Критерии создания исследовательских школ в ННГУ</vt:lpstr>
      <vt:lpstr>Отличия от традиционной аспирантуры</vt:lpstr>
      <vt:lpstr>Тема 2.3. Научная продуктивность.  Закон Лотки</vt:lpstr>
      <vt:lpstr>Пример распределения авторов  по количеству написанных ими статей</vt:lpstr>
      <vt:lpstr>Комментарий к распределению  Ципфа-Лотки</vt:lpstr>
      <vt:lpstr>Полезные итоги</vt:lpstr>
      <vt:lpstr>Для чего люди пишут статьи?</vt:lpstr>
      <vt:lpstr>Банальные истины</vt:lpstr>
      <vt:lpstr>Некоторые выводы о публикации статей</vt:lpstr>
      <vt:lpstr>Презентация PowerPoint</vt:lpstr>
      <vt:lpstr>Почему появляются новые научные журналы?</vt:lpstr>
      <vt:lpstr>Как распределены научные журналы  по популярности, по количеству запросов,  по «читаемости»? </vt:lpstr>
      <vt:lpstr>Закон «20-80»</vt:lpstr>
      <vt:lpstr>Тема 2.3. Показатели цитирования.  Импакт-факторы. Индекс Хирша</vt:lpstr>
      <vt:lpstr>Цитат-индекс</vt:lpstr>
      <vt:lpstr>Цитируемость</vt:lpstr>
      <vt:lpstr>Цитируемость и элитность </vt:lpstr>
      <vt:lpstr>Показатели цитируемости</vt:lpstr>
      <vt:lpstr>Аргументы против критерия цитируемости</vt:lpstr>
      <vt:lpstr>Импакт-факторы журналов</vt:lpstr>
      <vt:lpstr>Алгоритм расчета IF</vt:lpstr>
      <vt:lpstr>К расчету IF</vt:lpstr>
      <vt:lpstr>Свойства импакт-факторов</vt:lpstr>
      <vt:lpstr>Термин «цитируемость»</vt:lpstr>
      <vt:lpstr>Презентация PowerPoint</vt:lpstr>
      <vt:lpstr> Индекс Хирша </vt:lpstr>
      <vt:lpstr>Индекс Хирша</vt:lpstr>
      <vt:lpstr>Презентация PowerPoint</vt:lpstr>
      <vt:lpstr>Презентация PowerPoint</vt:lpstr>
      <vt:lpstr>Свойства индекса Хирша</vt:lpstr>
      <vt:lpstr>Применение h-индекса для оценки результативности научной деятельности</vt:lpstr>
      <vt:lpstr>Заключение </vt:lpstr>
      <vt:lpstr>Примеры тем рефератов</vt:lpstr>
      <vt:lpstr>Полезные материалы для подготовки рефератов и обсуждения на семинарах</vt:lpstr>
      <vt:lpstr>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Andrew Vorobiev</dc:creator>
  <cp:lastModifiedBy>Борис Бедный</cp:lastModifiedBy>
  <cp:revision>685</cp:revision>
  <dcterms:created xsi:type="dcterms:W3CDTF">2010-03-03T07:51:47Z</dcterms:created>
  <dcterms:modified xsi:type="dcterms:W3CDTF">2021-05-19T13:22:29Z</dcterms:modified>
</cp:coreProperties>
</file>