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4852-2942-4490-A44B-76F24A30D319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7FB2-013B-4B67-96DD-58926AC3D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013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4852-2942-4490-A44B-76F24A30D319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7FB2-013B-4B67-96DD-58926AC3D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46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4852-2942-4490-A44B-76F24A30D319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7FB2-013B-4B67-96DD-58926AC3D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94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4852-2942-4490-A44B-76F24A30D319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7FB2-013B-4B67-96DD-58926AC3D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019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4852-2942-4490-A44B-76F24A30D319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7FB2-013B-4B67-96DD-58926AC3D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456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4852-2942-4490-A44B-76F24A30D319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7FB2-013B-4B67-96DD-58926AC3D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870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4852-2942-4490-A44B-76F24A30D319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7FB2-013B-4B67-96DD-58926AC3D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687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4852-2942-4490-A44B-76F24A30D319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7FB2-013B-4B67-96DD-58926AC3D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435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4852-2942-4490-A44B-76F24A30D319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7FB2-013B-4B67-96DD-58926AC3D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503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4852-2942-4490-A44B-76F24A30D319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7FB2-013B-4B67-96DD-58926AC3D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328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4852-2942-4490-A44B-76F24A30D319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7FB2-013B-4B67-96DD-58926AC3D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992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54852-2942-4490-A44B-76F24A30D319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77FB2-013B-4B67-96DD-58926AC3D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260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Психология и педагогика для аспирантов</a:t>
            </a:r>
            <a:br>
              <a:rPr lang="ru-RU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тема «Психологическое обеспечение современного процесса обучения»</a:t>
            </a:r>
            <a:endParaRPr lang="ru-RU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Автор темы</a:t>
            </a:r>
          </a:p>
          <a:p>
            <a:pPr algn="r"/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Д.п.н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., профессор</a:t>
            </a:r>
          </a:p>
          <a:p>
            <a:pPr algn="r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Ирина Михайловна Швец</a:t>
            </a:r>
          </a:p>
          <a:p>
            <a:pPr algn="r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Совместно с участниками группы по </a:t>
            </a:r>
          </a:p>
          <a:p>
            <a:pPr algn="r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Распространению технологии развития </a:t>
            </a:r>
            <a:r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критического мышления </a:t>
            </a: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11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Методическая структура педагогических технологий</a:t>
            </a:r>
            <a:b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стадия вызова (актуализация знаний, вызов интереса)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928309"/>
              </p:ext>
            </p:extLst>
          </p:nvPr>
        </p:nvGraphicFramePr>
        <p:xfrm>
          <a:off x="872691" y="2066257"/>
          <a:ext cx="10481109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4707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Ход занятия</a:t>
                      </a:r>
                      <a:endParaRPr lang="ru-RU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Действия педагога</a:t>
                      </a:r>
                      <a:endParaRPr lang="ru-RU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Действия обучающихся</a:t>
                      </a:r>
                      <a:endParaRPr lang="ru-RU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Работа с портретом Л.С. Выготского,</a:t>
                      </a:r>
                      <a:r>
                        <a:rPr lang="ru-RU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не называя его фамилии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Вывешивает на доску портрет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Задаёт вопросы: когда</a:t>
                      </a:r>
                      <a:r>
                        <a:rPr lang="ru-RU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он жил, в какой стране и чем занимался?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ru-RU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Записывает все предположения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ru-RU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Озвучивает ФИО изображенного на портрете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ru-RU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Записывает на доске все ответы</a:t>
                      </a:r>
                      <a:endParaRPr lang="ru-RU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1.Обучающиеся высказывают предположения </a:t>
                      </a:r>
                    </a:p>
                    <a:p>
                      <a:endParaRPr lang="ru-RU" sz="20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ru-RU" sz="20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ru-RU" sz="20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ru-RU" sz="20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ru-RU" sz="20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Вспоминают, что они знают об изображенном человеке </a:t>
                      </a:r>
                      <a:endParaRPr lang="ru-RU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232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9563" y="-21656"/>
            <a:ext cx="9172874" cy="6879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21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Стадия вызова (актуализация знаний и вызова интереса)</a:t>
            </a:r>
            <a:endParaRPr lang="ru-RU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1569647"/>
              </p:ext>
            </p:extLst>
          </p:nvPr>
        </p:nvGraphicFramePr>
        <p:xfrm>
          <a:off x="838200" y="1825625"/>
          <a:ext cx="105156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Ход занятия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Действия педагога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Действия обучающихся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</a:t>
                      </a:r>
                      <a:r>
                        <a:rPr lang="ru-RU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Структуризация записанной информации с помощью «кластера»</a:t>
                      </a:r>
                    </a:p>
                    <a:p>
                      <a:endParaRPr lang="ru-RU" sz="240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ru-RU" sz="240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ru-RU" sz="240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ru-RU" sz="240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Работа с утверждениями «верно-неверно»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 Рассказывает, что такое кластер и просит каждого      создать кластер </a:t>
                      </a:r>
                    </a:p>
                    <a:p>
                      <a:pPr algn="l"/>
                      <a:r>
                        <a:rPr lang="ru-RU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 Делит обучающихся на п</a:t>
                      </a:r>
                      <a:r>
                        <a:rPr lang="en-US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ru-RU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группы по 4-6 человек и просит обсудить и создать обобщённый кластер</a:t>
                      </a:r>
                    </a:p>
                    <a:p>
                      <a:pPr algn="l"/>
                      <a:r>
                        <a:rPr lang="ru-RU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 Организует заслушивание кластеров</a:t>
                      </a:r>
                    </a:p>
                    <a:p>
                      <a:pPr algn="l"/>
                      <a:endParaRPr lang="ru-RU" sz="200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r>
                        <a:rPr lang="ru-RU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9.Раздает в каждую п</a:t>
                      </a:r>
                      <a:r>
                        <a:rPr lang="en-US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ru-RU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группу текст с утверждениями</a:t>
                      </a:r>
                    </a:p>
                    <a:p>
                      <a:pPr algn="l"/>
                      <a:r>
                        <a:rPr lang="ru-RU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10.Все ответы от п</a:t>
                      </a:r>
                      <a:r>
                        <a:rPr lang="en-US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ru-RU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групп записывает в таблицу</a:t>
                      </a:r>
                      <a:endParaRPr lang="ru-RU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Создают кластер сначала индивидуально</a:t>
                      </a:r>
                    </a:p>
                    <a:p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 Разделяются</a:t>
                      </a:r>
                      <a:r>
                        <a:rPr lang="ru-RU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на п</a:t>
                      </a:r>
                      <a:r>
                        <a:rPr lang="en-US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ru-RU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группы</a:t>
                      </a:r>
                    </a:p>
                    <a:p>
                      <a:r>
                        <a:rPr lang="ru-RU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 Обсуждают в п</a:t>
                      </a:r>
                      <a:r>
                        <a:rPr lang="en-US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ru-RU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группах индивидуальные кластеры и создают обобщённый</a:t>
                      </a:r>
                    </a:p>
                    <a:p>
                      <a:r>
                        <a:rPr lang="ru-RU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 </a:t>
                      </a:r>
                      <a:r>
                        <a:rPr lang="ru-RU" sz="20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Презентируют</a:t>
                      </a:r>
                      <a:r>
                        <a:rPr lang="ru-RU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обобщённый кластер от п</a:t>
                      </a:r>
                      <a:r>
                        <a:rPr lang="en-US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ru-RU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группы</a:t>
                      </a:r>
                    </a:p>
                    <a:p>
                      <a:endParaRPr lang="ru-RU" sz="200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 В</a:t>
                      </a:r>
                      <a:r>
                        <a:rPr lang="en-US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</a:t>
                      </a:r>
                      <a:r>
                        <a:rPr lang="en-US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ru-RU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группах обсуждают утверждения и озвучивают общее суждение по каждому утверждению</a:t>
                      </a:r>
                      <a:endParaRPr lang="ru-RU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459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Методическая структура педагогических технологий</a:t>
            </a:r>
            <a:br>
              <a:rPr lang="ru-RU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стадия осмысления (получение новой информации)</a:t>
            </a:r>
            <a:endParaRPr lang="ru-RU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1209660"/>
              </p:ext>
            </p:extLst>
          </p:nvPr>
        </p:nvGraphicFramePr>
        <p:xfrm>
          <a:off x="838200" y="1825625"/>
          <a:ext cx="105156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Ход занятия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Действия педагога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Действия</a:t>
                      </a:r>
                      <a:r>
                        <a:rPr lang="ru-RU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обучающихся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 </a:t>
                      </a:r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Работа с текстом о Л.С. Выготском, используя пометки</a:t>
                      </a:r>
                      <a:r>
                        <a:rPr lang="ru-RU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(неизвестно, противоречиво, требует разъяснения)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11.Раздаётся текст каждому. </a:t>
                      </a:r>
                    </a:p>
                    <a:p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12. Обобщает вопросы обучающихся, дополнительно разъясняет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 Читают, делают пометки</a:t>
                      </a:r>
                    </a:p>
                    <a:p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9. Передают преподавателю, что они ещё хотят знать о Выготском Л.С.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39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Методическая структура педагогических технологий</a:t>
            </a:r>
            <a:br>
              <a:rPr lang="ru-RU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стадия размышления (рефлексии)</a:t>
            </a:r>
            <a:endParaRPr lang="ru-RU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4368857"/>
              </p:ext>
            </p:extLst>
          </p:nvPr>
        </p:nvGraphicFramePr>
        <p:xfrm>
          <a:off x="838200" y="1825625"/>
          <a:ext cx="105156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Ход занятия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Действия преподавателя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Действия обучающихся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5.Возвращение к утверждениям</a:t>
                      </a:r>
                      <a:r>
                        <a:rPr lang="ru-RU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«верно –неверно», сравнение информации в тексте с предположениями, записанными в таблице</a:t>
                      </a:r>
                    </a:p>
                    <a:p>
                      <a:r>
                        <a:rPr lang="ru-RU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 Доработка кластера</a:t>
                      </a:r>
                    </a:p>
                    <a:p>
                      <a:endParaRPr lang="ru-RU" sz="200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ru-RU" sz="200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 Возвращение к первоначальной информации </a:t>
                      </a:r>
                      <a:endParaRPr lang="ru-RU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ru-RU" sz="24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ru-RU" sz="24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ru-RU" sz="24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ru-RU" sz="24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13.</a:t>
                      </a:r>
                      <a:r>
                        <a:rPr lang="ru-RU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Просит каждую п</a:t>
                      </a:r>
                      <a:r>
                        <a:rPr lang="en-US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ru-RU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группу доработать свой кластер на основе информации из текста</a:t>
                      </a:r>
                      <a:endParaRPr lang="ru-RU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10. Находят неверные предположения в таблице</a:t>
                      </a:r>
                    </a:p>
                    <a:p>
                      <a:endParaRPr lang="ru-RU" sz="20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ru-RU" sz="20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ru-RU" sz="20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ru-RU" sz="20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11.Дорабатывают кластеры</a:t>
                      </a:r>
                    </a:p>
                    <a:p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12. Презентуют их</a:t>
                      </a:r>
                    </a:p>
                    <a:p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13. Сверяют с первоначальной информацией и убеждаются, что</a:t>
                      </a:r>
                      <a:r>
                        <a:rPr lang="ru-RU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были и верные предположения</a:t>
                      </a:r>
                      <a:endParaRPr lang="ru-RU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369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367</Words>
  <Application>Microsoft Office PowerPoint</Application>
  <PresentationFormat>Широкоэкранный</PresentationFormat>
  <Paragraphs>77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Тема Office</vt:lpstr>
      <vt:lpstr>Психология и педагогика для аспирантов  тема «Психологическое обеспечение современного процесса обучения»</vt:lpstr>
      <vt:lpstr>Методическая структура педагогических технологий стадия вызова (актуализация знаний, вызов интереса)</vt:lpstr>
      <vt:lpstr>Презентация PowerPoint</vt:lpstr>
      <vt:lpstr>Стадия вызова (актуализация знаний и вызова интереса)</vt:lpstr>
      <vt:lpstr>Методическая структура педагогических технологий стадия осмысления (получение новой информации)</vt:lpstr>
      <vt:lpstr>Методическая структура педагогических технологий стадия размышления (рефлексии)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Aleksandr</dc:creator>
  <cp:lastModifiedBy>Aleksandr</cp:lastModifiedBy>
  <cp:revision>18</cp:revision>
  <dcterms:created xsi:type="dcterms:W3CDTF">2020-06-05T06:49:34Z</dcterms:created>
  <dcterms:modified xsi:type="dcterms:W3CDTF">2020-06-05T17:07:34Z</dcterms:modified>
</cp:coreProperties>
</file>